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B5717E-7BA1-4E54-BDB0-6D3736D3070A}" v="38" dt="2023-08-24T02:42:26.4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398" autoAdjust="0"/>
  </p:normalViewPr>
  <p:slideViewPr>
    <p:cSldViewPr snapToGrid="0">
      <p:cViewPr varScale="1">
        <p:scale>
          <a:sx n="67" d="100"/>
          <a:sy n="67" d="100"/>
        </p:scale>
        <p:origin x="2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古賀 健一郎" userId="4de74d14f764c0f0" providerId="LiveId" clId="{C3324C4F-DF37-495F-9F55-34A5A13953F6}"/>
    <pc:docChg chg="modSld">
      <pc:chgData name="古賀 健一郎" userId="4de74d14f764c0f0" providerId="LiveId" clId="{C3324C4F-DF37-495F-9F55-34A5A13953F6}" dt="2023-05-02T22:50:30.524" v="24" actId="20577"/>
      <pc:docMkLst>
        <pc:docMk/>
      </pc:docMkLst>
      <pc:sldChg chg="modSp mod">
        <pc:chgData name="古賀 健一郎" userId="4de74d14f764c0f0" providerId="LiveId" clId="{C3324C4F-DF37-495F-9F55-34A5A13953F6}" dt="2023-05-02T22:50:30.524" v="24" actId="20577"/>
        <pc:sldMkLst>
          <pc:docMk/>
          <pc:sldMk cId="2703780830" sldId="269"/>
        </pc:sldMkLst>
        <pc:spChg chg="mod">
          <ac:chgData name="古賀 健一郎" userId="4de74d14f764c0f0" providerId="LiveId" clId="{C3324C4F-DF37-495F-9F55-34A5A13953F6}" dt="2023-05-02T22:50:30.524" v="24" actId="20577"/>
          <ac:spMkLst>
            <pc:docMk/>
            <pc:sldMk cId="2703780830" sldId="269"/>
            <ac:spMk id="3" creationId="{18CF4B42-8804-5A34-4ED5-204CD12D52A6}"/>
          </ac:spMkLst>
        </pc:spChg>
      </pc:sldChg>
    </pc:docChg>
  </pc:docChgLst>
  <pc:docChgLst>
    <pc:chgData name="健一郎 古賀" userId="4de74d14f764c0f0" providerId="LiveId" clId="{2AB5717E-7BA1-4E54-BDB0-6D3736D3070A}"/>
    <pc:docChg chg="modSld">
      <pc:chgData name="健一郎 古賀" userId="4de74d14f764c0f0" providerId="LiveId" clId="{2AB5717E-7BA1-4E54-BDB0-6D3736D3070A}" dt="2023-08-24T02:42:26.943" v="214" actId="20577"/>
      <pc:docMkLst>
        <pc:docMk/>
      </pc:docMkLst>
      <pc:sldChg chg="modSp mod">
        <pc:chgData name="健一郎 古賀" userId="4de74d14f764c0f0" providerId="LiveId" clId="{2AB5717E-7BA1-4E54-BDB0-6D3736D3070A}" dt="2023-08-24T02:37:54.077" v="191" actId="1076"/>
        <pc:sldMkLst>
          <pc:docMk/>
          <pc:sldMk cId="1475994428" sldId="265"/>
        </pc:sldMkLst>
        <pc:spChg chg="mod">
          <ac:chgData name="健一郎 古賀" userId="4de74d14f764c0f0" providerId="LiveId" clId="{2AB5717E-7BA1-4E54-BDB0-6D3736D3070A}" dt="2023-08-24T02:37:54.077" v="191" actId="1076"/>
          <ac:spMkLst>
            <pc:docMk/>
            <pc:sldMk cId="1475994428" sldId="265"/>
            <ac:spMk id="2" creationId="{ACF9E9D1-3E49-CB7A-3F59-2CF7DDBBC059}"/>
          </ac:spMkLst>
        </pc:spChg>
      </pc:sldChg>
      <pc:sldChg chg="modSp mod">
        <pc:chgData name="健一郎 古賀" userId="4de74d14f764c0f0" providerId="LiveId" clId="{2AB5717E-7BA1-4E54-BDB0-6D3736D3070A}" dt="2023-08-24T02:42:26.943" v="214" actId="20577"/>
        <pc:sldMkLst>
          <pc:docMk/>
          <pc:sldMk cId="2279385854" sldId="267"/>
        </pc:sldMkLst>
        <pc:spChg chg="mod">
          <ac:chgData name="健一郎 古賀" userId="4de74d14f764c0f0" providerId="LiveId" clId="{2AB5717E-7BA1-4E54-BDB0-6D3736D3070A}" dt="2023-08-24T02:42:26.943" v="214" actId="20577"/>
          <ac:spMkLst>
            <pc:docMk/>
            <pc:sldMk cId="2279385854" sldId="267"/>
            <ac:spMk id="3" creationId="{92D1A7F4-3C75-F80E-067D-52877CFE913C}"/>
          </ac:spMkLst>
        </pc:spChg>
      </pc:sldChg>
      <pc:sldChg chg="modSp mod">
        <pc:chgData name="健一郎 古賀" userId="4de74d14f764c0f0" providerId="LiveId" clId="{2AB5717E-7BA1-4E54-BDB0-6D3736D3070A}" dt="2023-08-24T02:10:17.226" v="190" actId="20577"/>
        <pc:sldMkLst>
          <pc:docMk/>
          <pc:sldMk cId="1120167279" sldId="273"/>
        </pc:sldMkLst>
        <pc:spChg chg="mod">
          <ac:chgData name="健一郎 古賀" userId="4de74d14f764c0f0" providerId="LiveId" clId="{2AB5717E-7BA1-4E54-BDB0-6D3736D3070A}" dt="2023-08-24T02:10:17.226" v="190" actId="20577"/>
          <ac:spMkLst>
            <pc:docMk/>
            <pc:sldMk cId="1120167279" sldId="273"/>
            <ac:spMk id="3" creationId="{25E5B0E4-517F-EC7C-835C-70764F804EC8}"/>
          </ac:spMkLst>
        </pc:spChg>
      </pc:sldChg>
      <pc:sldChg chg="modSp mod">
        <pc:chgData name="健一郎 古賀" userId="4de74d14f764c0f0" providerId="LiveId" clId="{2AB5717E-7BA1-4E54-BDB0-6D3736D3070A}" dt="2023-08-24T02:09:04.328" v="114" actId="20577"/>
        <pc:sldMkLst>
          <pc:docMk/>
          <pc:sldMk cId="2966421901" sldId="274"/>
        </pc:sldMkLst>
        <pc:spChg chg="mod">
          <ac:chgData name="健一郎 古賀" userId="4de74d14f764c0f0" providerId="LiveId" clId="{2AB5717E-7BA1-4E54-BDB0-6D3736D3070A}" dt="2023-08-24T02:09:04.328" v="114" actId="20577"/>
          <ac:spMkLst>
            <pc:docMk/>
            <pc:sldMk cId="2966421901" sldId="274"/>
            <ac:spMk id="3" creationId="{E9992DE3-0991-D901-DB7F-4AB5024A5DA0}"/>
          </ac:spMkLst>
        </pc:spChg>
      </pc:sldChg>
      <pc:sldChg chg="modSp mod">
        <pc:chgData name="健一郎 古賀" userId="4de74d14f764c0f0" providerId="LiveId" clId="{2AB5717E-7BA1-4E54-BDB0-6D3736D3070A}" dt="2023-08-24T02:09:46.947" v="135" actId="20577"/>
        <pc:sldMkLst>
          <pc:docMk/>
          <pc:sldMk cId="973277239" sldId="275"/>
        </pc:sldMkLst>
        <pc:spChg chg="mod">
          <ac:chgData name="健一郎 古賀" userId="4de74d14f764c0f0" providerId="LiveId" clId="{2AB5717E-7BA1-4E54-BDB0-6D3736D3070A}" dt="2023-08-24T02:09:46.947" v="135" actId="20577"/>
          <ac:spMkLst>
            <pc:docMk/>
            <pc:sldMk cId="973277239" sldId="275"/>
            <ac:spMk id="3" creationId="{5C63ABE1-90EC-EFED-D0EC-C1CB449759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757309-EF79-A834-83B7-865FAA57611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5A70F711-8C41-A82B-78E0-724612F0BF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13A7367-E484-040E-1F78-31475CFCC8C3}"/>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5" name="フッター プレースホルダー 4">
            <a:extLst>
              <a:ext uri="{FF2B5EF4-FFF2-40B4-BE49-F238E27FC236}">
                <a16:creationId xmlns:a16="http://schemas.microsoft.com/office/drawing/2014/main" id="{28B551D6-4BCB-9E52-3D0D-C085840C888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BBA158-8C50-16D0-4327-E848AE9759EB}"/>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220043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49CB28-D9BE-AC4B-D2DF-7DF406A07E6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6E353FF-6D1C-7EF4-B64C-FC36C574E65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0EFE1A-9F16-9FD3-8C33-0E25A202FD27}"/>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5" name="フッター プレースホルダー 4">
            <a:extLst>
              <a:ext uri="{FF2B5EF4-FFF2-40B4-BE49-F238E27FC236}">
                <a16:creationId xmlns:a16="http://schemas.microsoft.com/office/drawing/2014/main" id="{311BF63F-0EB1-755F-2C06-F23EF503ABA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D731252-E9D9-58F6-3444-E8A787AD9AAF}"/>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1721889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8D81554-302A-F812-68D6-3BA878A3D35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55DD5EC-DE26-14D2-8A13-D8AE65214DD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66378BC-F136-F245-7F09-4E3886885108}"/>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5" name="フッター プレースホルダー 4">
            <a:extLst>
              <a:ext uri="{FF2B5EF4-FFF2-40B4-BE49-F238E27FC236}">
                <a16:creationId xmlns:a16="http://schemas.microsoft.com/office/drawing/2014/main" id="{4B4C2F8B-668A-43A1-4BFA-345216599F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9274D39-D340-54C9-050F-A210E36AFF2C}"/>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1564587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F4BFB0-B9CF-49A7-EEFF-15807E52D1A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1B3DFB9-2B9E-F730-32D7-776FAC4161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78FCE2C-9DF3-7FF6-906A-F332F71A29D5}"/>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5" name="フッター プレースホルダー 4">
            <a:extLst>
              <a:ext uri="{FF2B5EF4-FFF2-40B4-BE49-F238E27FC236}">
                <a16:creationId xmlns:a16="http://schemas.microsoft.com/office/drawing/2014/main" id="{38AAD664-27AF-4FDE-E7B3-51FD810229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834F71-B8C6-A2CA-07E9-EC462D85C7EE}"/>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369765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0DA1D5-B102-D1EA-BEC4-5C3E460E0A4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087F05A-87E0-BB65-E0A6-F6BF6A033F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EE7CC99-5C4B-2D74-EA8D-10139C69B861}"/>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5" name="フッター プレースホルダー 4">
            <a:extLst>
              <a:ext uri="{FF2B5EF4-FFF2-40B4-BE49-F238E27FC236}">
                <a16:creationId xmlns:a16="http://schemas.microsoft.com/office/drawing/2014/main" id="{47A4BAED-AE5E-BA5D-4C2D-443622E18E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70249F-2239-59F7-71A1-3917F40DF27D}"/>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206542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82E3D7-EEAE-0785-630D-060FCFC8AD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F080A8-52DB-1A56-85D3-379D7B3A9B4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6A2EB40-FFFD-4009-8762-B3AD68B718A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5D3F34C-3288-E667-2910-4EB65C10AC58}"/>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6" name="フッター プレースホルダー 5">
            <a:extLst>
              <a:ext uri="{FF2B5EF4-FFF2-40B4-BE49-F238E27FC236}">
                <a16:creationId xmlns:a16="http://schemas.microsoft.com/office/drawing/2014/main" id="{75BDF4A5-79D3-7039-D8F9-00F578F0749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C86EE85-752F-4F66-8A61-AC31E22290C7}"/>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408271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E039A-9C33-775A-CACE-A3CA164CB44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CF78C52-63BD-3467-E522-4442B4E0A1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332F43B-06F8-292A-6DA6-A6A6E7C736C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D2DAFB2-A51E-2A83-2E1B-F16DB1B334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6F3F1D5-94A4-BBE5-1830-5FBF4BD0FBC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84AEFD5-717D-ED3E-167F-A71321309A20}"/>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8" name="フッター プレースホルダー 7">
            <a:extLst>
              <a:ext uri="{FF2B5EF4-FFF2-40B4-BE49-F238E27FC236}">
                <a16:creationId xmlns:a16="http://schemas.microsoft.com/office/drawing/2014/main" id="{C666A0C2-4555-6A3B-7162-5904AF7DA4E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DE7FE28-C5F6-EFB7-9701-DAF0598FA77F}"/>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627735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3C730E-7DE6-0A36-06F0-2B6AA9D3A4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5D70BE6-10A8-67C4-0B35-294B7A691EA3}"/>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4" name="フッター プレースホルダー 3">
            <a:extLst>
              <a:ext uri="{FF2B5EF4-FFF2-40B4-BE49-F238E27FC236}">
                <a16:creationId xmlns:a16="http://schemas.microsoft.com/office/drawing/2014/main" id="{BAE57C26-096D-F41B-F2BE-E3C1845F55A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F67AF40-17A4-6435-C2C8-AD6BFA7EED5C}"/>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427686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77E077C-C544-A9C9-1BA6-8B5D216122DF}"/>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3" name="フッター プレースホルダー 2">
            <a:extLst>
              <a:ext uri="{FF2B5EF4-FFF2-40B4-BE49-F238E27FC236}">
                <a16:creationId xmlns:a16="http://schemas.microsoft.com/office/drawing/2014/main" id="{2A77F334-0B98-D887-00E1-7BC1E130249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0DAB0DB-C3AA-4C6A-F271-5266F1BCD097}"/>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528187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3972CE-848E-9925-1730-E5EE7C3C6F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8909D4-3A2E-F360-3D50-EB05B35ED1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D1DBE03-8AAE-11AB-9481-5BD2EC4F96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3C8009-B757-7282-FF6C-6DB37A8BF683}"/>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6" name="フッター プレースホルダー 5">
            <a:extLst>
              <a:ext uri="{FF2B5EF4-FFF2-40B4-BE49-F238E27FC236}">
                <a16:creationId xmlns:a16="http://schemas.microsoft.com/office/drawing/2014/main" id="{29164881-6B71-0A6C-3354-02D1C89C38D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6EE44C-C73A-7CFA-A988-E05876F6D6FA}"/>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138470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841254-C13F-EE3C-03D6-5FF484739FF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9BF69A6-901C-6842-93BC-8E89F81A7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03F5CA5-296B-2572-CB3C-FEBC7F9C80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ADCFAF1-9095-AEBF-09AC-CF34649715D3}"/>
              </a:ext>
            </a:extLst>
          </p:cNvPr>
          <p:cNvSpPr>
            <a:spLocks noGrp="1"/>
          </p:cNvSpPr>
          <p:nvPr>
            <p:ph type="dt" sz="half" idx="10"/>
          </p:nvPr>
        </p:nvSpPr>
        <p:spPr/>
        <p:txBody>
          <a:bodyPr/>
          <a:lstStyle/>
          <a:p>
            <a:fld id="{FF926110-6C2E-4E37-BF76-859DB65171AE}" type="datetimeFigureOut">
              <a:rPr kumimoji="1" lang="ja-JP" altLang="en-US" smtClean="0"/>
              <a:t>2023/8/24</a:t>
            </a:fld>
            <a:endParaRPr kumimoji="1" lang="ja-JP" altLang="en-US"/>
          </a:p>
        </p:txBody>
      </p:sp>
      <p:sp>
        <p:nvSpPr>
          <p:cNvPr id="6" name="フッター プレースホルダー 5">
            <a:extLst>
              <a:ext uri="{FF2B5EF4-FFF2-40B4-BE49-F238E27FC236}">
                <a16:creationId xmlns:a16="http://schemas.microsoft.com/office/drawing/2014/main" id="{6B6A165F-1F9B-C9D5-E311-7B11AD952C1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960245B-8A8C-24F3-0F5B-56256F56D36C}"/>
              </a:ext>
            </a:extLst>
          </p:cNvPr>
          <p:cNvSpPr>
            <a:spLocks noGrp="1"/>
          </p:cNvSpPr>
          <p:nvPr>
            <p:ph type="sldNum" sz="quarter" idx="12"/>
          </p:nvPr>
        </p:nvSpPr>
        <p:spPr/>
        <p:txBody>
          <a:body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110432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4D4C939-D0EC-838D-2C2E-FCC9E067BB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09AA9F5-7595-ABDE-6781-09E25E1FCC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E2B18A-D925-0249-798A-A9A26276C3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926110-6C2E-4E37-BF76-859DB65171AE}" type="datetimeFigureOut">
              <a:rPr kumimoji="1" lang="ja-JP" altLang="en-US" smtClean="0"/>
              <a:t>2023/8/24</a:t>
            </a:fld>
            <a:endParaRPr kumimoji="1" lang="ja-JP" altLang="en-US"/>
          </a:p>
        </p:txBody>
      </p:sp>
      <p:sp>
        <p:nvSpPr>
          <p:cNvPr id="5" name="フッター プレースホルダー 4">
            <a:extLst>
              <a:ext uri="{FF2B5EF4-FFF2-40B4-BE49-F238E27FC236}">
                <a16:creationId xmlns:a16="http://schemas.microsoft.com/office/drawing/2014/main" id="{6E64D541-F240-7F47-C6B5-BAE1279F25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73E92A00-8356-8B92-127A-18B1ED5ADE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7B0B2-3A23-465C-BB33-28B31DE03FFC}" type="slidenum">
              <a:rPr kumimoji="1" lang="ja-JP" altLang="en-US" smtClean="0"/>
              <a:t>‹#›</a:t>
            </a:fld>
            <a:endParaRPr kumimoji="1" lang="ja-JP" altLang="en-US"/>
          </a:p>
        </p:txBody>
      </p:sp>
    </p:spTree>
    <p:extLst>
      <p:ext uri="{BB962C8B-B14F-4D97-AF65-F5344CB8AC3E}">
        <p14:creationId xmlns:p14="http://schemas.microsoft.com/office/powerpoint/2010/main" val="2673664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C72A70-0345-0E85-DDCF-6DA6D25FD642}"/>
              </a:ext>
            </a:extLst>
          </p:cNvPr>
          <p:cNvSpPr>
            <a:spLocks noGrp="1"/>
          </p:cNvSpPr>
          <p:nvPr>
            <p:ph type="ctrTitle"/>
          </p:nvPr>
        </p:nvSpPr>
        <p:spPr>
          <a:xfrm>
            <a:off x="563880" y="765110"/>
            <a:ext cx="10911840" cy="1922106"/>
          </a:xfrm>
          <a:solidFill>
            <a:schemeClr val="accent2">
              <a:lumMod val="40000"/>
              <a:lumOff val="60000"/>
            </a:schemeClr>
          </a:solidFill>
        </p:spPr>
        <p:txBody>
          <a:bodyPr>
            <a:normAutofit/>
          </a:bodyPr>
          <a:lstStyle/>
          <a:p>
            <a:r>
              <a:rPr lang="ja-JP" altLang="ja-JP" sz="4400" b="1" dirty="0">
                <a:effectLst/>
                <a:ea typeface="ＭＳ 明朝" panose="02020609040205080304" pitchFamily="17" charset="-128"/>
                <a:cs typeface="Arial" panose="020B0604020202020204" pitchFamily="34" charset="0"/>
              </a:rPr>
              <a:t>「</a:t>
            </a:r>
            <a:r>
              <a:rPr lang="en-US" altLang="ja-JP" sz="4400" b="1" dirty="0">
                <a:effectLst/>
                <a:ea typeface="ＭＳ 明朝" panose="02020609040205080304" pitchFamily="17" charset="-128"/>
                <a:cs typeface="Arial" panose="020B0604020202020204" pitchFamily="34" charset="0"/>
              </a:rPr>
              <a:t>YMCA</a:t>
            </a:r>
            <a:r>
              <a:rPr lang="ja-JP" altLang="ja-JP" sz="4400" b="1" dirty="0">
                <a:effectLst/>
                <a:ea typeface="ＭＳ 明朝" panose="02020609040205080304" pitchFamily="17" charset="-128"/>
                <a:cs typeface="Arial" panose="020B0604020202020204" pitchFamily="34" charset="0"/>
              </a:rPr>
              <a:t>とワイズに見る使命と意義」</a:t>
            </a:r>
            <a:br>
              <a:rPr kumimoji="1" lang="en-US" altLang="ja-JP" sz="4400" b="1" dirty="0">
                <a:latin typeface="HGP明朝B" panose="02020800000000000000" pitchFamily="18" charset="-128"/>
                <a:ea typeface="HGP明朝B" panose="02020800000000000000" pitchFamily="18" charset="-128"/>
              </a:rPr>
            </a:br>
            <a:endParaRPr kumimoji="1" lang="ja-JP" altLang="en-US" sz="4400" b="1" dirty="0">
              <a:latin typeface="HGP明朝B" panose="02020800000000000000" pitchFamily="18" charset="-128"/>
              <a:ea typeface="HGP明朝B" panose="02020800000000000000" pitchFamily="18" charset="-128"/>
            </a:endParaRPr>
          </a:p>
        </p:txBody>
      </p:sp>
      <p:sp>
        <p:nvSpPr>
          <p:cNvPr id="3" name="字幕 2">
            <a:extLst>
              <a:ext uri="{FF2B5EF4-FFF2-40B4-BE49-F238E27FC236}">
                <a16:creationId xmlns:a16="http://schemas.microsoft.com/office/drawing/2014/main" id="{80B8D767-F703-86E5-1D60-35EE8BB34363}"/>
              </a:ext>
            </a:extLst>
          </p:cNvPr>
          <p:cNvSpPr>
            <a:spLocks noGrp="1"/>
          </p:cNvSpPr>
          <p:nvPr>
            <p:ph type="subTitle" idx="1"/>
          </p:nvPr>
        </p:nvSpPr>
        <p:spPr>
          <a:xfrm>
            <a:off x="563880" y="2687216"/>
            <a:ext cx="10911840" cy="3271624"/>
          </a:xfrm>
          <a:solidFill>
            <a:schemeClr val="accent1">
              <a:lumMod val="20000"/>
              <a:lumOff val="80000"/>
            </a:schemeClr>
          </a:solidFill>
        </p:spPr>
        <p:txBody>
          <a:bodyPr>
            <a:normAutofit/>
          </a:bodyPr>
          <a:lstStyle/>
          <a:p>
            <a:endParaRPr lang="en-US" altLang="ja-JP" dirty="0">
              <a:latin typeface="HGP明朝B" panose="02020800000000000000" pitchFamily="18" charset="-128"/>
              <a:ea typeface="HGP明朝B" panose="02020800000000000000" pitchFamily="18" charset="-128"/>
            </a:endParaRPr>
          </a:p>
          <a:p>
            <a:endParaRPr lang="en-US" altLang="ja-JP" dirty="0">
              <a:latin typeface="HGP明朝B" panose="02020800000000000000" pitchFamily="18" charset="-128"/>
              <a:ea typeface="HGP明朝B" panose="02020800000000000000" pitchFamily="18" charset="-128"/>
            </a:endParaRPr>
          </a:p>
          <a:p>
            <a:endParaRPr lang="en-US" altLang="ja-JP" dirty="0">
              <a:latin typeface="HGP明朝B" panose="02020800000000000000" pitchFamily="18" charset="-128"/>
              <a:ea typeface="HGP明朝B" panose="02020800000000000000" pitchFamily="18" charset="-128"/>
            </a:endParaRPr>
          </a:p>
          <a:p>
            <a:r>
              <a:rPr kumimoji="1" lang="ja-JP" altLang="en-US" dirty="0">
                <a:latin typeface="HGP明朝B" panose="02020800000000000000" pitchFamily="18" charset="-128"/>
                <a:ea typeface="HGP明朝B" panose="02020800000000000000" pitchFamily="18" charset="-128"/>
              </a:rPr>
              <a:t>２０２３年４月１３日（木）横浜ワイズメンズクラブ本例会</a:t>
            </a:r>
            <a:endParaRPr kumimoji="1" lang="en-US" altLang="ja-JP" dirty="0">
              <a:latin typeface="HGP明朝B" panose="02020800000000000000" pitchFamily="18" charset="-128"/>
              <a:ea typeface="HGP明朝B" panose="02020800000000000000" pitchFamily="18" charset="-128"/>
            </a:endParaRPr>
          </a:p>
          <a:p>
            <a:r>
              <a:rPr kumimoji="1" lang="ja-JP" altLang="en-US" dirty="0">
                <a:latin typeface="HGP明朝B" panose="02020800000000000000" pitchFamily="18" charset="-128"/>
                <a:ea typeface="HGP明朝B" panose="02020800000000000000" pitchFamily="18" charset="-128"/>
              </a:rPr>
              <a:t>横浜つづきワイズメンズ＆ウイメンズクラブ</a:t>
            </a:r>
            <a:endParaRPr kumimoji="1" lang="en-US" altLang="ja-JP" dirty="0">
              <a:latin typeface="HGP明朝B" panose="02020800000000000000" pitchFamily="18" charset="-128"/>
              <a:ea typeface="HGP明朝B" panose="02020800000000000000" pitchFamily="18" charset="-128"/>
            </a:endParaRPr>
          </a:p>
          <a:p>
            <a:r>
              <a:rPr lang="ja-JP" altLang="en-US" dirty="0">
                <a:latin typeface="HGP明朝B" panose="02020800000000000000" pitchFamily="18" charset="-128"/>
                <a:ea typeface="HGP明朝B" panose="02020800000000000000" pitchFamily="18" charset="-128"/>
              </a:rPr>
              <a:t>鈴木　茂</a:t>
            </a:r>
            <a:endParaRPr kumimoji="1" lang="en-US" altLang="ja-JP"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3148482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F9E9D1-3E49-CB7A-3F59-2CF7DDBBC059}"/>
              </a:ext>
            </a:extLst>
          </p:cNvPr>
          <p:cNvSpPr>
            <a:spLocks noGrp="1"/>
          </p:cNvSpPr>
          <p:nvPr>
            <p:ph type="title"/>
          </p:nvPr>
        </p:nvSpPr>
        <p:spPr>
          <a:xfrm>
            <a:off x="706794" y="205273"/>
            <a:ext cx="10778412" cy="1007707"/>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９</a:t>
            </a:r>
            <a:r>
              <a:rPr kumimoji="1" lang="ja-JP" altLang="en-US" sz="3200" dirty="0">
                <a:latin typeface="HGP明朝B" panose="02020800000000000000" pitchFamily="18" charset="-128"/>
                <a:ea typeface="HGP明朝B" panose="02020800000000000000" pitchFamily="18" charset="-128"/>
              </a:rPr>
              <a:t>．ワイズメンズクラブの活動</a:t>
            </a:r>
          </a:p>
        </p:txBody>
      </p:sp>
      <p:sp>
        <p:nvSpPr>
          <p:cNvPr id="3" name="コンテンツ プレースホルダー 2">
            <a:extLst>
              <a:ext uri="{FF2B5EF4-FFF2-40B4-BE49-F238E27FC236}">
                <a16:creationId xmlns:a16="http://schemas.microsoft.com/office/drawing/2014/main" id="{B9811056-93E7-BA49-29E0-2F2781C0280C}"/>
              </a:ext>
            </a:extLst>
          </p:cNvPr>
          <p:cNvSpPr>
            <a:spLocks noGrp="1"/>
          </p:cNvSpPr>
          <p:nvPr>
            <p:ph idx="1"/>
          </p:nvPr>
        </p:nvSpPr>
        <p:spPr>
          <a:xfrm>
            <a:off x="838200" y="1212980"/>
            <a:ext cx="10778412" cy="5279895"/>
          </a:xfrm>
          <a:solidFill>
            <a:schemeClr val="accent1">
              <a:lumMod val="20000"/>
              <a:lumOff val="80000"/>
            </a:schemeClr>
          </a:solidFill>
        </p:spPr>
        <p:txBody>
          <a:bodyPr>
            <a:normAutofit lnSpcReduction="10000"/>
          </a:bodyPr>
          <a:lstStyle/>
          <a:p>
            <a:pPr marL="0" indent="0">
              <a:buNone/>
            </a:pPr>
            <a:r>
              <a:rPr kumimoji="1" lang="ja-JP" altLang="en-US" sz="2400" dirty="0">
                <a:latin typeface="HGP明朝B" panose="02020800000000000000" pitchFamily="18" charset="-128"/>
                <a:ea typeface="HGP明朝B" panose="02020800000000000000" pitchFamily="18" charset="-128"/>
              </a:rPr>
              <a:t>１．会費</a:t>
            </a:r>
            <a:endParaRPr kumimoji="1" lang="en-US" altLang="ja-JP" sz="24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＊平均月額</a:t>
            </a:r>
            <a:r>
              <a:rPr kumimoji="1" lang="en-US" altLang="ja-JP" sz="2000" dirty="0">
                <a:latin typeface="HGP明朝B" panose="02020800000000000000" pitchFamily="18" charset="-128"/>
                <a:ea typeface="HGP明朝B" panose="02020800000000000000" pitchFamily="18" charset="-128"/>
              </a:rPr>
              <a:t>3,000</a:t>
            </a:r>
            <a:r>
              <a:rPr kumimoji="1" lang="ja-JP" altLang="en-US" sz="2000" dirty="0">
                <a:latin typeface="HGP明朝B" panose="02020800000000000000" pitchFamily="18" charset="-128"/>
                <a:ea typeface="HGP明朝B" panose="02020800000000000000" pitchFamily="18" charset="-128"/>
              </a:rPr>
              <a:t>円</a:t>
            </a:r>
            <a:r>
              <a:rPr kumimoji="1" lang="en-US" altLang="ja-JP" sz="2000" dirty="0">
                <a:latin typeface="HGP明朝B" panose="02020800000000000000" pitchFamily="18" charset="-128"/>
                <a:ea typeface="HGP明朝B" panose="02020800000000000000" pitchFamily="18" charset="-128"/>
              </a:rPr>
              <a:t>×12</a:t>
            </a:r>
            <a:r>
              <a:rPr kumimoji="1" lang="ja-JP" altLang="en-US" sz="2000" dirty="0">
                <a:latin typeface="HGP明朝B" panose="02020800000000000000" pitchFamily="18" charset="-128"/>
                <a:ea typeface="HGP明朝B" panose="02020800000000000000" pitchFamily="18" charset="-128"/>
              </a:rPr>
              <a:t>か月＝</a:t>
            </a:r>
            <a:r>
              <a:rPr kumimoji="1" lang="en-US" altLang="ja-JP" sz="2000" dirty="0">
                <a:latin typeface="HGP明朝B" panose="02020800000000000000" pitchFamily="18" charset="-128"/>
                <a:ea typeface="HGP明朝B" panose="02020800000000000000" pitchFamily="18" charset="-128"/>
              </a:rPr>
              <a:t>36,000</a:t>
            </a:r>
            <a:r>
              <a:rPr kumimoji="1" lang="ja-JP" altLang="en-US" sz="2000" dirty="0">
                <a:latin typeface="HGP明朝B" panose="02020800000000000000" pitchFamily="18" charset="-128"/>
                <a:ea typeface="HGP明朝B" panose="02020800000000000000" pitchFamily="18" charset="-128"/>
              </a:rPr>
              <a:t>円（内</a:t>
            </a:r>
            <a:r>
              <a:rPr kumimoji="1" lang="en-US" altLang="ja-JP" sz="2000" dirty="0">
                <a:latin typeface="HGP明朝B" panose="02020800000000000000" pitchFamily="18" charset="-128"/>
                <a:ea typeface="HGP明朝B" panose="02020800000000000000" pitchFamily="18" charset="-128"/>
              </a:rPr>
              <a:t>15,000</a:t>
            </a:r>
            <a:r>
              <a:rPr kumimoji="1" lang="ja-JP" altLang="en-US" sz="2000" dirty="0">
                <a:latin typeface="HGP明朝B" panose="02020800000000000000" pitchFamily="18" charset="-128"/>
                <a:ea typeface="HGP明朝B" panose="02020800000000000000" pitchFamily="18" charset="-128"/>
              </a:rPr>
              <a:t>円：区費、</a:t>
            </a:r>
            <a:r>
              <a:rPr kumimoji="1" lang="en-US" altLang="ja-JP" sz="2000" dirty="0">
                <a:latin typeface="HGP明朝B" panose="02020800000000000000" pitchFamily="18" charset="-128"/>
                <a:ea typeface="HGP明朝B" panose="02020800000000000000" pitchFamily="18" charset="-128"/>
              </a:rPr>
              <a:t>10,000</a:t>
            </a:r>
            <a:r>
              <a:rPr kumimoji="1" lang="ja-JP" altLang="en-US" sz="2000" dirty="0">
                <a:latin typeface="HGP明朝B" panose="02020800000000000000" pitchFamily="18" charset="-128"/>
                <a:ea typeface="HGP明朝B" panose="02020800000000000000" pitchFamily="18" charset="-128"/>
              </a:rPr>
              <a:t>円：ユース事業・</a:t>
            </a:r>
            <a:r>
              <a:rPr kumimoji="1" lang="en-US" altLang="ja-JP" sz="2000" dirty="0">
                <a:latin typeface="HGP明朝B" panose="02020800000000000000" pitchFamily="18" charset="-128"/>
                <a:ea typeface="HGP明朝B" panose="02020800000000000000" pitchFamily="18" charset="-128"/>
              </a:rPr>
              <a:t>CS</a:t>
            </a:r>
            <a:r>
              <a:rPr kumimoji="1" lang="ja-JP" altLang="en-US" sz="2000" dirty="0">
                <a:latin typeface="HGP明朝B" panose="02020800000000000000" pitchFamily="18" charset="-128"/>
                <a:ea typeface="HGP明朝B" panose="02020800000000000000" pitchFamily="18" charset="-128"/>
              </a:rPr>
              <a:t>事業等</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として区へ献金、残り</a:t>
            </a:r>
            <a:r>
              <a:rPr lang="en-US" altLang="ja-JP" sz="2000" dirty="0">
                <a:latin typeface="HGP明朝B" panose="02020800000000000000" pitchFamily="18" charset="-128"/>
                <a:ea typeface="HGP明朝B" panose="02020800000000000000" pitchFamily="18" charset="-128"/>
              </a:rPr>
              <a:t>11,000</a:t>
            </a:r>
            <a:r>
              <a:rPr lang="ja-JP" altLang="en-US" sz="2000" dirty="0">
                <a:latin typeface="HGP明朝B" panose="02020800000000000000" pitchFamily="18" charset="-128"/>
                <a:ea typeface="HGP明朝B" panose="02020800000000000000" pitchFamily="18" charset="-128"/>
              </a:rPr>
              <a:t>円：クラブ独自の活動）</a:t>
            </a:r>
            <a:endParaRPr lang="en-US" altLang="ja-JP" sz="2000" dirty="0">
              <a:latin typeface="HGP明朝B" panose="02020800000000000000" pitchFamily="18" charset="-128"/>
              <a:ea typeface="HGP明朝B" panose="02020800000000000000" pitchFamily="18" charset="-128"/>
            </a:endParaRPr>
          </a:p>
          <a:p>
            <a:pPr marL="0" indent="0">
              <a:buNone/>
            </a:pP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２．代表的事業活動</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　ユース事業：</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・ワイズの若者世代の育成と活動支援。</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YVLF</a:t>
            </a:r>
            <a:r>
              <a:rPr kumimoji="1" lang="ja-JP" altLang="en-US" sz="2000" dirty="0">
                <a:latin typeface="HGP明朝B" panose="02020800000000000000" pitchFamily="18" charset="-128"/>
                <a:ea typeface="HGP明朝B" panose="02020800000000000000" pitchFamily="18" charset="-128"/>
              </a:rPr>
              <a:t>（ユースボランテイア・リーダーズフォーラム）：</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の若手リーダー育成プログラムと</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して、各クラブが毎年＠</a:t>
            </a:r>
            <a:r>
              <a:rPr lang="en-US" altLang="ja-JP" sz="2000" dirty="0">
                <a:latin typeface="HGP明朝B" panose="02020800000000000000" pitchFamily="18" charset="-128"/>
                <a:ea typeface="HGP明朝B" panose="02020800000000000000" pitchFamily="18" charset="-128"/>
              </a:rPr>
              <a:t>20,000</a:t>
            </a:r>
            <a:r>
              <a:rPr lang="ja-JP" altLang="en-US" sz="2000" dirty="0">
                <a:latin typeface="HGP明朝B" panose="02020800000000000000" pitchFamily="18" charset="-128"/>
                <a:ea typeface="HGP明朝B" panose="02020800000000000000" pitchFamily="18" charset="-128"/>
              </a:rPr>
              <a:t>円宛拠出して行うキャンプ方式の研修。（２０２２年度・＠</a:t>
            </a:r>
            <a:r>
              <a:rPr lang="en-US" altLang="ja-JP" sz="2000" dirty="0">
                <a:latin typeface="HGP明朝B" panose="02020800000000000000" pitchFamily="18" charset="-128"/>
                <a:ea typeface="HGP明朝B" panose="02020800000000000000" pitchFamily="18" charset="-128"/>
              </a:rPr>
              <a:t>20,000</a:t>
            </a:r>
            <a:r>
              <a:rPr lang="ja-JP" altLang="en-US" sz="2000" dirty="0">
                <a:latin typeface="HGP明朝B" panose="02020800000000000000" pitchFamily="18" charset="-128"/>
                <a:ea typeface="HGP明朝B" panose="02020800000000000000" pitchFamily="18" charset="-128"/>
              </a:rPr>
              <a:t>円</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５８クラブ＝</a:t>
            </a:r>
            <a:r>
              <a:rPr kumimoji="1" lang="en-US" altLang="ja-JP" sz="2000" dirty="0">
                <a:latin typeface="HGP明朝B" panose="02020800000000000000" pitchFamily="18" charset="-128"/>
                <a:ea typeface="HGP明朝B" panose="02020800000000000000" pitchFamily="18" charset="-128"/>
              </a:rPr>
              <a:t>1,160</a:t>
            </a:r>
            <a:r>
              <a:rPr kumimoji="1" lang="ja-JP" altLang="en-US" sz="2000" dirty="0">
                <a:latin typeface="HGP明朝B" panose="02020800000000000000" pitchFamily="18" charset="-128"/>
                <a:ea typeface="HGP明朝B" panose="02020800000000000000" pitchFamily="18" charset="-128"/>
              </a:rPr>
              <a:t>千円）。研修内容は、原則として担当</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に一任。</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IYC</a:t>
            </a:r>
            <a:r>
              <a:rPr lang="ja-JP" altLang="en-US" sz="2000" dirty="0">
                <a:latin typeface="HGP明朝B" panose="02020800000000000000" pitchFamily="18" charset="-128"/>
                <a:ea typeface="HGP明朝B" panose="02020800000000000000" pitchFamily="18" charset="-128"/>
              </a:rPr>
              <a:t>・</a:t>
            </a:r>
            <a:r>
              <a:rPr lang="en-US" altLang="ja-JP" sz="2000" dirty="0">
                <a:latin typeface="HGP明朝B" panose="02020800000000000000" pitchFamily="18" charset="-128"/>
                <a:ea typeface="HGP明朝B" panose="02020800000000000000" pitchFamily="18" charset="-128"/>
              </a:rPr>
              <a:t>AYC</a:t>
            </a:r>
            <a:r>
              <a:rPr lang="ja-JP" altLang="en-US" sz="2000" dirty="0">
                <a:latin typeface="HGP明朝B" panose="02020800000000000000" pitchFamily="18" charset="-128"/>
                <a:ea typeface="HGP明朝B" panose="02020800000000000000" pitchFamily="18" charset="-128"/>
              </a:rPr>
              <a:t>（国際・地域ユースコンボケーション）：ワイズの国際大会・地域大会と同時に開催される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ユースの国際規模の集い。</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YEEP(Youth Educational Exchange Program)</a:t>
            </a:r>
            <a:r>
              <a:rPr lang="ja-JP" altLang="en-US" sz="2000" dirty="0">
                <a:latin typeface="HGP明朝B" panose="02020800000000000000" pitchFamily="18" charset="-128"/>
                <a:ea typeface="HGP明朝B" panose="02020800000000000000" pitchFamily="18" charset="-128"/>
              </a:rPr>
              <a:t>　：ワイズ子弟高校生の留学交換事業（１年間）。</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STEP(Short Term Youth Exchange Program) </a:t>
            </a:r>
            <a:r>
              <a:rPr lang="ja-JP" altLang="en-US" sz="2000" dirty="0">
                <a:latin typeface="HGP明朝B" panose="02020800000000000000" pitchFamily="18" charset="-128"/>
                <a:ea typeface="HGP明朝B" panose="02020800000000000000" pitchFamily="18" charset="-128"/>
              </a:rPr>
              <a:t>　：ワイズ子弟短期交流事業（</a:t>
            </a:r>
            <a:r>
              <a:rPr lang="en-US" altLang="ja-JP" sz="2000" dirty="0">
                <a:latin typeface="HGP明朝B" panose="02020800000000000000" pitchFamily="18" charset="-128"/>
                <a:ea typeface="HGP明朝B" panose="02020800000000000000" pitchFamily="18" charset="-128"/>
              </a:rPr>
              <a:t>3-12</a:t>
            </a:r>
            <a:r>
              <a:rPr lang="ja-JP" altLang="en-US" sz="2000" dirty="0">
                <a:latin typeface="HGP明朝B" panose="02020800000000000000" pitchFamily="18" charset="-128"/>
                <a:ea typeface="HGP明朝B" panose="02020800000000000000" pitchFamily="18" charset="-128"/>
              </a:rPr>
              <a:t>週間）。</a:t>
            </a: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000" dirty="0">
              <a:latin typeface="HGP明朝B" panose="02020800000000000000" pitchFamily="18" charset="-128"/>
              <a:ea typeface="HGP明朝B" panose="02020800000000000000" pitchFamily="18" charset="-128"/>
            </a:endParaRPr>
          </a:p>
          <a:p>
            <a:pPr marL="0" indent="0">
              <a:buNone/>
            </a:pPr>
            <a:endParaRPr kumimoji="1" lang="ja-JP" altLang="en-US" sz="20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47599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DF36890A-1B37-202B-A32F-5265D8822E6B}"/>
              </a:ext>
            </a:extLst>
          </p:cNvPr>
          <p:cNvSpPr>
            <a:spLocks noGrp="1"/>
          </p:cNvSpPr>
          <p:nvPr>
            <p:ph idx="1"/>
          </p:nvPr>
        </p:nvSpPr>
        <p:spPr>
          <a:xfrm>
            <a:off x="838200" y="1390650"/>
            <a:ext cx="10515600" cy="4786313"/>
          </a:xfrm>
          <a:solidFill>
            <a:schemeClr val="accent1">
              <a:lumMod val="20000"/>
              <a:lumOff val="80000"/>
            </a:schemeClr>
          </a:solidFill>
        </p:spPr>
        <p:txBody>
          <a:bodyPr>
            <a:normAutofit/>
          </a:bodyPr>
          <a:lstStyle/>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(2)</a:t>
            </a:r>
            <a:r>
              <a:rPr lang="ja-JP" altLang="en-US" sz="2000" dirty="0">
                <a:latin typeface="HGP明朝B" panose="02020800000000000000" pitchFamily="18" charset="-128"/>
                <a:ea typeface="HGP明朝B" panose="02020800000000000000" pitchFamily="18" charset="-128"/>
              </a:rPr>
              <a:t>　地域奉仕・</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サービス事業</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＊地域ボランテイア活動（東日本大震災被災地支援、幼児サッカー大会開催、保育園等への</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絵本の贈呈、チャリテイーコンサート）。</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プログラムへの参加（チャリテイーラン、</a:t>
            </a:r>
            <a:r>
              <a:rPr kumimoji="1" lang="en-US" altLang="ja-JP" sz="2000" dirty="0">
                <a:latin typeface="HGP明朝B" panose="02020800000000000000" pitchFamily="18" charset="-128"/>
                <a:ea typeface="HGP明朝B" panose="02020800000000000000" pitchFamily="18" charset="-128"/>
              </a:rPr>
              <a:t>AIDS</a:t>
            </a:r>
            <a:r>
              <a:rPr lang="ja-JP" altLang="en-US" sz="2000" dirty="0">
                <a:latin typeface="HGP明朝B" panose="02020800000000000000" pitchFamily="18" charset="-128"/>
                <a:ea typeface="HGP明朝B" panose="02020800000000000000" pitchFamily="18" charset="-128"/>
              </a:rPr>
              <a:t>文化</a:t>
            </a:r>
            <a:r>
              <a:rPr kumimoji="1" lang="ja-JP" altLang="en-US" sz="2000" dirty="0">
                <a:latin typeface="HGP明朝B" panose="02020800000000000000" pitchFamily="18" charset="-128"/>
                <a:ea typeface="HGP明朝B" panose="02020800000000000000" pitchFamily="18" charset="-128"/>
              </a:rPr>
              <a:t>フォーラム、バザー、会員大会等）。</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日本語学校学生の日本語スピーチコンテスト。</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(3)</a:t>
            </a:r>
            <a:r>
              <a:rPr kumimoji="1" lang="ja-JP" altLang="en-US" sz="2000" dirty="0">
                <a:latin typeface="HGP明朝B" panose="02020800000000000000" pitchFamily="18" charset="-128"/>
                <a:ea typeface="HGP明朝B" panose="02020800000000000000" pitchFamily="18" charset="-128"/>
              </a:rPr>
              <a:t>　国際・交流事業</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BF(</a:t>
            </a:r>
            <a:r>
              <a:rPr lang="ja-JP" altLang="en-US" sz="2000" dirty="0">
                <a:latin typeface="HGP明朝B" panose="02020800000000000000" pitchFamily="18" charset="-128"/>
                <a:ea typeface="HGP明朝B" panose="02020800000000000000" pitchFamily="18" charset="-128"/>
              </a:rPr>
              <a:t>ワイズメンの国際公式訪問費用拠出のための基金、</a:t>
            </a:r>
            <a:r>
              <a:rPr lang="en-US" altLang="ja-JP" sz="2000" dirty="0">
                <a:latin typeface="HGP明朝B" panose="02020800000000000000" pitchFamily="18" charset="-128"/>
                <a:ea typeface="HGP明朝B" panose="02020800000000000000" pitchFamily="18" charset="-128"/>
              </a:rPr>
              <a:t>TOF</a:t>
            </a:r>
            <a:r>
              <a:rPr lang="ja-JP" altLang="en-US" sz="2000" dirty="0">
                <a:latin typeface="HGP明朝B" panose="02020800000000000000" pitchFamily="18" charset="-128"/>
                <a:ea typeface="HGP明朝B" panose="02020800000000000000" pitchFamily="18" charset="-128"/>
              </a:rPr>
              <a:t>（発展途上国支援基金）、</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RBM</a:t>
            </a:r>
            <a:r>
              <a:rPr kumimoji="1" lang="ja-JP" altLang="en-US" sz="2000" dirty="0">
                <a:latin typeface="HGP明朝B" panose="02020800000000000000" pitchFamily="18" charset="-128"/>
                <a:ea typeface="HGP明朝B" panose="02020800000000000000" pitchFamily="18" charset="-128"/>
              </a:rPr>
              <a:t>（マラリア撲滅国際基金）、</a:t>
            </a:r>
            <a:r>
              <a:rPr kumimoji="1" lang="en-US" altLang="ja-JP" sz="2000" dirty="0">
                <a:latin typeface="HGP明朝B" panose="02020800000000000000" pitchFamily="18" charset="-128"/>
                <a:ea typeface="HGP明朝B" panose="02020800000000000000" pitchFamily="18" charset="-128"/>
              </a:rPr>
              <a:t>YES</a:t>
            </a:r>
            <a:r>
              <a:rPr kumimoji="1" lang="ja-JP" altLang="en-US" sz="2000" dirty="0">
                <a:latin typeface="HGP明朝B" panose="02020800000000000000" pitchFamily="18" charset="-128"/>
                <a:ea typeface="HGP明朝B" panose="02020800000000000000" pitchFamily="18" charset="-128"/>
              </a:rPr>
              <a:t>（</a:t>
            </a:r>
            <a:r>
              <a:rPr kumimoji="1" lang="en-US" altLang="ja-JP" sz="2000" dirty="0">
                <a:latin typeface="HGP明朝B" panose="02020800000000000000" pitchFamily="18" charset="-128"/>
                <a:ea typeface="HGP明朝B" panose="02020800000000000000" pitchFamily="18" charset="-128"/>
              </a:rPr>
              <a:t>Y’s Extension Support</a:t>
            </a:r>
            <a:r>
              <a:rPr kumimoji="1" lang="ja-JP" altLang="en-US" sz="2000" dirty="0">
                <a:latin typeface="HGP明朝B" panose="02020800000000000000" pitchFamily="18" charset="-128"/>
                <a:ea typeface="HGP明朝B" panose="02020800000000000000" pitchFamily="18" charset="-128"/>
              </a:rPr>
              <a:t>・新クラブ設立基金）。</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IBC</a:t>
            </a:r>
            <a:r>
              <a:rPr lang="ja-JP" altLang="en-US" sz="2000" dirty="0">
                <a:latin typeface="HGP明朝B" panose="02020800000000000000" pitchFamily="18" charset="-128"/>
                <a:ea typeface="HGP明朝B" panose="02020800000000000000" pitchFamily="18" charset="-128"/>
              </a:rPr>
              <a:t>（国際兄弟クラブ）、</a:t>
            </a:r>
            <a:r>
              <a:rPr lang="en-US" altLang="ja-JP" sz="2000" dirty="0">
                <a:latin typeface="HGP明朝B" panose="02020800000000000000" pitchFamily="18" charset="-128"/>
                <a:ea typeface="HGP明朝B" panose="02020800000000000000" pitchFamily="18" charset="-128"/>
              </a:rPr>
              <a:t>DBC</a:t>
            </a:r>
            <a:r>
              <a:rPr lang="ja-JP" altLang="en-US" sz="2000" dirty="0">
                <a:latin typeface="HGP明朝B" panose="02020800000000000000" pitchFamily="18" charset="-128"/>
                <a:ea typeface="HGP明朝B" panose="02020800000000000000" pitchFamily="18" charset="-128"/>
              </a:rPr>
              <a:t>（国内兄弟クラブ）の促進。</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(4)</a:t>
            </a:r>
            <a:r>
              <a:rPr kumimoji="1" lang="ja-JP" altLang="en-US" sz="2000" dirty="0">
                <a:latin typeface="HGP明朝B" panose="02020800000000000000" pitchFamily="18" charset="-128"/>
                <a:ea typeface="HGP明朝B" panose="02020800000000000000" pitchFamily="18" charset="-128"/>
              </a:rPr>
              <a:t>　会員増強事業</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　メネット事業（</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保育園への絵本寄贈など）</a:t>
            </a:r>
            <a:endParaRPr kumimoji="1" lang="ja-JP" altLang="en-US" sz="2000" dirty="0">
              <a:latin typeface="HGP明朝B" panose="02020800000000000000" pitchFamily="18" charset="-128"/>
              <a:ea typeface="HGP明朝B" panose="02020800000000000000" pitchFamily="18" charset="-128"/>
            </a:endParaRPr>
          </a:p>
        </p:txBody>
      </p:sp>
      <p:sp>
        <p:nvSpPr>
          <p:cNvPr id="4" name="タイトル 1">
            <a:extLst>
              <a:ext uri="{FF2B5EF4-FFF2-40B4-BE49-F238E27FC236}">
                <a16:creationId xmlns:a16="http://schemas.microsoft.com/office/drawing/2014/main" id="{580CA40F-5E24-14F8-2F7E-B15C61175BA0}"/>
              </a:ext>
            </a:extLst>
          </p:cNvPr>
          <p:cNvSpPr>
            <a:spLocks noGrp="1"/>
          </p:cNvSpPr>
          <p:nvPr>
            <p:ph type="title"/>
          </p:nvPr>
        </p:nvSpPr>
        <p:spPr>
          <a:xfrm>
            <a:off x="838200" y="365125"/>
            <a:ext cx="10515600" cy="1025525"/>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１０</a:t>
            </a:r>
            <a:r>
              <a:rPr kumimoji="1" lang="ja-JP" altLang="en-US" sz="3200" dirty="0">
                <a:latin typeface="HGP明朝B" panose="02020800000000000000" pitchFamily="18" charset="-128"/>
                <a:ea typeface="HGP明朝B" panose="02020800000000000000" pitchFamily="18" charset="-128"/>
              </a:rPr>
              <a:t>．ワイズメンズクラブの活動</a:t>
            </a:r>
          </a:p>
        </p:txBody>
      </p:sp>
    </p:spTree>
    <p:extLst>
      <p:ext uri="{BB962C8B-B14F-4D97-AF65-F5344CB8AC3E}">
        <p14:creationId xmlns:p14="http://schemas.microsoft.com/office/powerpoint/2010/main" val="1127576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369704-29C4-2F97-4E5B-1EF49E87C8BB}"/>
              </a:ext>
            </a:extLst>
          </p:cNvPr>
          <p:cNvSpPr>
            <a:spLocks noGrp="1"/>
          </p:cNvSpPr>
          <p:nvPr>
            <p:ph type="title"/>
          </p:nvPr>
        </p:nvSpPr>
        <p:spPr>
          <a:xfrm>
            <a:off x="838199" y="365125"/>
            <a:ext cx="10741089" cy="941161"/>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１１</a:t>
            </a:r>
            <a:r>
              <a:rPr kumimoji="1" lang="ja-JP" altLang="en-US" sz="3200" dirty="0">
                <a:latin typeface="HGP明朝B" panose="02020800000000000000" pitchFamily="18" charset="-128"/>
                <a:ea typeface="HGP明朝B" panose="02020800000000000000" pitchFamily="18" charset="-128"/>
              </a:rPr>
              <a:t>．</a:t>
            </a:r>
            <a:r>
              <a:rPr kumimoji="1" lang="en-US" altLang="ja-JP" sz="3200" dirty="0">
                <a:latin typeface="HGP明朝B" panose="02020800000000000000" pitchFamily="18" charset="-128"/>
                <a:ea typeface="HGP明朝B" panose="02020800000000000000" pitchFamily="18" charset="-128"/>
              </a:rPr>
              <a:t>YMCA</a:t>
            </a:r>
            <a:r>
              <a:rPr kumimoji="1" lang="ja-JP" altLang="en-US" sz="3200" dirty="0">
                <a:latin typeface="HGP明朝B" panose="02020800000000000000" pitchFamily="18" charset="-128"/>
                <a:ea typeface="HGP明朝B" panose="02020800000000000000" pitchFamily="18" charset="-128"/>
              </a:rPr>
              <a:t>の誕生と</a:t>
            </a:r>
            <a:r>
              <a:rPr lang="ja-JP" altLang="en-US" sz="3200" dirty="0">
                <a:latin typeface="HGP明朝B" panose="02020800000000000000" pitchFamily="18" charset="-128"/>
                <a:ea typeface="HGP明朝B" panose="02020800000000000000" pitchFamily="18" charset="-128"/>
              </a:rPr>
              <a:t>使命</a:t>
            </a:r>
            <a:endParaRPr kumimoji="1" lang="ja-JP" altLang="en-US" sz="3200" dirty="0">
              <a:latin typeface="HGP明朝B" panose="02020800000000000000" pitchFamily="18" charset="-128"/>
              <a:ea typeface="HGP明朝B" panose="02020800000000000000" pitchFamily="18" charset="-128"/>
            </a:endParaRPr>
          </a:p>
        </p:txBody>
      </p:sp>
      <p:sp>
        <p:nvSpPr>
          <p:cNvPr id="3" name="コンテンツ プレースホルダー 2">
            <a:extLst>
              <a:ext uri="{FF2B5EF4-FFF2-40B4-BE49-F238E27FC236}">
                <a16:creationId xmlns:a16="http://schemas.microsoft.com/office/drawing/2014/main" id="{92D1A7F4-3C75-F80E-067D-52877CFE913C}"/>
              </a:ext>
            </a:extLst>
          </p:cNvPr>
          <p:cNvSpPr>
            <a:spLocks noGrp="1"/>
          </p:cNvSpPr>
          <p:nvPr>
            <p:ph idx="1"/>
          </p:nvPr>
        </p:nvSpPr>
        <p:spPr>
          <a:xfrm>
            <a:off x="838200" y="1306286"/>
            <a:ext cx="10741090" cy="4870677"/>
          </a:xfrm>
          <a:solidFill>
            <a:schemeClr val="accent1">
              <a:lumMod val="20000"/>
              <a:lumOff val="80000"/>
            </a:schemeClr>
          </a:solidFill>
        </p:spPr>
        <p:txBody>
          <a:bodyPr>
            <a:normAutofit/>
          </a:bodyPr>
          <a:lstStyle/>
          <a:p>
            <a:pPr marL="0" indent="0">
              <a:buNone/>
            </a:pPr>
            <a:r>
              <a:rPr lang="ja-JP" altLang="en-US" sz="2400" dirty="0">
                <a:latin typeface="HGP明朝B" panose="02020800000000000000" pitchFamily="18" charset="-128"/>
                <a:ea typeface="HGP明朝B" panose="02020800000000000000" pitchFamily="18" charset="-128"/>
              </a:rPr>
              <a:t>１．</a:t>
            </a:r>
            <a:r>
              <a:rPr lang="en-US" altLang="ja-JP" sz="2400" dirty="0">
                <a:latin typeface="HGP明朝B" panose="02020800000000000000" pitchFamily="18" charset="-128"/>
                <a:ea typeface="HGP明朝B" panose="02020800000000000000" pitchFamily="18" charset="-128"/>
              </a:rPr>
              <a:t>YMCA</a:t>
            </a:r>
            <a:r>
              <a:rPr lang="ja-JP" altLang="en-US" sz="2400" dirty="0">
                <a:latin typeface="HGP明朝B" panose="02020800000000000000" pitchFamily="18" charset="-128"/>
                <a:ea typeface="HGP明朝B" panose="02020800000000000000" pitchFamily="18" charset="-128"/>
              </a:rPr>
              <a:t>の生い立ち</a:t>
            </a:r>
            <a:endParaRPr lang="en-US" altLang="ja-JP" sz="24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1844</a:t>
            </a:r>
            <a:r>
              <a:rPr kumimoji="1" lang="ja-JP" altLang="en-US" sz="2000" dirty="0">
                <a:latin typeface="HGP明朝B" panose="02020800000000000000" pitchFamily="18" charset="-128"/>
                <a:ea typeface="HGP明朝B" panose="02020800000000000000" pitchFamily="18" charset="-128"/>
              </a:rPr>
              <a:t>年、ジョージ・ウイリアムズを中心とする１２名の教会青年よって、ロンドンで設立。地方から</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ロンドンの服地問屋に働きに出た彼は、過酷な条件下で働く同年代の若者が多いことに驚く。</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彼らが身を持崩したり、</a:t>
            </a:r>
            <a:r>
              <a:rPr kumimoji="1" lang="ja-JP" altLang="en-US" sz="2000">
                <a:latin typeface="HGP明朝B" panose="02020800000000000000" pitchFamily="18" charset="-128"/>
                <a:ea typeface="HGP明朝B" panose="02020800000000000000" pitchFamily="18" charset="-128"/>
              </a:rPr>
              <a:t>犯罪に走る</a:t>
            </a:r>
            <a:r>
              <a:rPr kumimoji="1" lang="ja-JP" altLang="en-US" sz="2000" dirty="0">
                <a:latin typeface="HGP明朝B" panose="02020800000000000000" pitchFamily="18" charset="-128"/>
                <a:ea typeface="HGP明朝B" panose="02020800000000000000" pitchFamily="18" charset="-128"/>
              </a:rPr>
              <a:t>ことを防止するために、恵まれない青年たちのための</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教会青年による聖書の学びと祈りの会を作る。</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＊集まった教会青年の所属教会は、英国国教会のみならず、組合派、メソジスト派、バプテスト派</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など多様であった。⇒</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のエキュメニカル的性格。</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運動は産業革命の進展下、ヨーロッパ・アメリカの各都市で、教会青年による奉仕と</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実践活動を目的とする運動の輪として広がる。</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創設</a:t>
            </a:r>
            <a:r>
              <a:rPr lang="en-US" altLang="ja-JP" sz="2000" dirty="0">
                <a:latin typeface="HGP明朝B" panose="02020800000000000000" pitchFamily="18" charset="-128"/>
                <a:ea typeface="HGP明朝B" panose="02020800000000000000" pitchFamily="18" charset="-128"/>
              </a:rPr>
              <a:t>11</a:t>
            </a:r>
            <a:r>
              <a:rPr lang="ja-JP" altLang="en-US" sz="2000" dirty="0">
                <a:latin typeface="HGP明朝B" panose="02020800000000000000" pitchFamily="18" charset="-128"/>
                <a:ea typeface="HGP明朝B" panose="02020800000000000000" pitchFamily="18" charset="-128"/>
              </a:rPr>
              <a:t>年後の</a:t>
            </a:r>
            <a:r>
              <a:rPr lang="en-US" altLang="ja-JP" sz="2000" dirty="0">
                <a:latin typeface="HGP明朝B" panose="02020800000000000000" pitchFamily="18" charset="-128"/>
                <a:ea typeface="HGP明朝B" panose="02020800000000000000" pitchFamily="18" charset="-128"/>
              </a:rPr>
              <a:t>1855</a:t>
            </a:r>
            <a:r>
              <a:rPr lang="ja-JP" altLang="en-US" sz="2000" dirty="0">
                <a:latin typeface="HGP明朝B" panose="02020800000000000000" pitchFamily="18" charset="-128"/>
                <a:ea typeface="HGP明朝B" panose="02020800000000000000" pitchFamily="18" charset="-128"/>
              </a:rPr>
              <a:t>年、アンリ・ジュナンの呼びかけによって、最初の</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世界大会を</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パリで開催。「パリ基準」を採択し、世界</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同盟を結成。</a:t>
            </a:r>
          </a:p>
        </p:txBody>
      </p:sp>
    </p:spTree>
    <p:extLst>
      <p:ext uri="{BB962C8B-B14F-4D97-AF65-F5344CB8AC3E}">
        <p14:creationId xmlns:p14="http://schemas.microsoft.com/office/powerpoint/2010/main" val="2279385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8CF4B42-8804-5A34-4ED5-204CD12D52A6}"/>
              </a:ext>
            </a:extLst>
          </p:cNvPr>
          <p:cNvSpPr>
            <a:spLocks noGrp="1"/>
          </p:cNvSpPr>
          <p:nvPr>
            <p:ph idx="1"/>
          </p:nvPr>
        </p:nvSpPr>
        <p:spPr>
          <a:xfrm>
            <a:off x="503853" y="1288241"/>
            <a:ext cx="11392677" cy="5354668"/>
          </a:xfrm>
          <a:solidFill>
            <a:schemeClr val="accent1">
              <a:lumMod val="20000"/>
              <a:lumOff val="80000"/>
            </a:schemeClr>
          </a:solidFill>
        </p:spPr>
        <p:txBody>
          <a:bodyPr>
            <a:normAutofit/>
          </a:bodyPr>
          <a:lstStyle/>
          <a:p>
            <a:pPr marL="0" indent="0">
              <a:buNone/>
            </a:pPr>
            <a:r>
              <a:rPr kumimoji="1" lang="ja-JP" altLang="en-US" sz="2400" dirty="0">
                <a:latin typeface="HGP明朝B" panose="02020800000000000000" pitchFamily="18" charset="-128"/>
                <a:ea typeface="HGP明朝B" panose="02020800000000000000" pitchFamily="18" charset="-128"/>
              </a:rPr>
              <a:t>２．「パリ基準」　</a:t>
            </a:r>
            <a:r>
              <a:rPr kumimoji="1" lang="en-US" altLang="ja-JP" sz="2400" dirty="0">
                <a:latin typeface="HGP明朝B" panose="02020800000000000000" pitchFamily="18" charset="-128"/>
                <a:ea typeface="HGP明朝B" panose="02020800000000000000" pitchFamily="18" charset="-128"/>
              </a:rPr>
              <a:t>1855</a:t>
            </a:r>
            <a:r>
              <a:rPr kumimoji="1" lang="ja-JP" altLang="en-US" sz="2400" dirty="0">
                <a:latin typeface="HGP明朝B" panose="02020800000000000000" pitchFamily="18" charset="-128"/>
                <a:ea typeface="HGP明朝B" panose="02020800000000000000" pitchFamily="18" charset="-128"/>
              </a:rPr>
              <a:t>年</a:t>
            </a:r>
            <a:endParaRPr kumimoji="1" lang="en-US" altLang="ja-JP" sz="24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＊われら世界の</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は、イエス・キリストを聖書に従ってわが神わが救い主と仰ぎ、信仰と</a:t>
            </a:r>
            <a:r>
              <a:rPr lang="ja-JP" altLang="en-US" sz="2000" dirty="0">
                <a:latin typeface="HGP明朝B" panose="02020800000000000000" pitchFamily="18" charset="-128"/>
                <a:ea typeface="HGP明朝B" panose="02020800000000000000" pitchFamily="18" charset="-128"/>
              </a:rPr>
              <a:t>その生活に</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おいて彼の弟子でありたいと願う青年たちを一つとし、イエス・キリストの精神が広く青年の間に活かさ</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れるように、その努力を結集する。</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その他のことがらについての意見の相違は、それ自体としていかに重要であっても、そのことによって</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世界同盟を構成する加盟および準加盟</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の間の友好的な関係を損なうものであってはならない。</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400" dirty="0">
                <a:latin typeface="HGP明朝B" panose="02020800000000000000" pitchFamily="18" charset="-128"/>
                <a:ea typeface="HGP明朝B" panose="02020800000000000000" pitchFamily="18" charset="-128"/>
              </a:rPr>
              <a:t>３．「カンパラ原則」　</a:t>
            </a:r>
            <a:r>
              <a:rPr kumimoji="1" lang="en-US" altLang="ja-JP" sz="2400" dirty="0">
                <a:latin typeface="HGP明朝B" panose="02020800000000000000" pitchFamily="18" charset="-128"/>
                <a:ea typeface="HGP明朝B" panose="02020800000000000000" pitchFamily="18" charset="-128"/>
              </a:rPr>
              <a:t>1973</a:t>
            </a:r>
            <a:r>
              <a:rPr kumimoji="1" lang="ja-JP" altLang="en-US" sz="2400" dirty="0">
                <a:latin typeface="HGP明朝B" panose="02020800000000000000" pitchFamily="18" charset="-128"/>
                <a:ea typeface="HGP明朝B" panose="02020800000000000000" pitchFamily="18" charset="-128"/>
              </a:rPr>
              <a:t>年</a:t>
            </a:r>
            <a:endParaRPr kumimoji="1" lang="en-US" altLang="ja-JP" sz="24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＊（前略）今日の世界の中にある</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の現実に照らしてみるとき、パリ基準を再確認するということは、</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すべての</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とその会員たちに、神の同労者として次のような使命の自覚を促す。</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　すべての人々に、平等な機会と正義とが実現されるように努力する。</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(2)</a:t>
            </a:r>
            <a:r>
              <a:rPr kumimoji="1" lang="ja-JP" altLang="en-US" sz="2000" dirty="0">
                <a:latin typeface="HGP明朝B" panose="02020800000000000000" pitchFamily="18" charset="-128"/>
                <a:ea typeface="HGP明朝B" panose="02020800000000000000" pitchFamily="18" charset="-128"/>
              </a:rPr>
              <a:t>　人々の間に愛と理解に満ちた人間関係が可能になるような環境を作り出し、それを守っていく</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ように努力する。</a:t>
            </a:r>
            <a:endParaRPr kumimoji="1" lang="en-US" altLang="ja-JP" sz="2000" dirty="0">
              <a:latin typeface="HGP明朝B" panose="02020800000000000000" pitchFamily="18" charset="-128"/>
              <a:ea typeface="HGP明朝B" panose="02020800000000000000" pitchFamily="18" charset="-128"/>
            </a:endParaRPr>
          </a:p>
        </p:txBody>
      </p:sp>
      <p:sp>
        <p:nvSpPr>
          <p:cNvPr id="4" name="タイトル 1">
            <a:extLst>
              <a:ext uri="{FF2B5EF4-FFF2-40B4-BE49-F238E27FC236}">
                <a16:creationId xmlns:a16="http://schemas.microsoft.com/office/drawing/2014/main" id="{5F2BA534-01C7-964D-BACE-BBAF4570EE16}"/>
              </a:ext>
            </a:extLst>
          </p:cNvPr>
          <p:cNvSpPr>
            <a:spLocks noGrp="1"/>
          </p:cNvSpPr>
          <p:nvPr>
            <p:ph type="title"/>
          </p:nvPr>
        </p:nvSpPr>
        <p:spPr>
          <a:xfrm>
            <a:off x="503853" y="120498"/>
            <a:ext cx="11392677" cy="1073150"/>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１２</a:t>
            </a:r>
            <a:r>
              <a:rPr kumimoji="1" lang="ja-JP" altLang="en-US" sz="3200" dirty="0">
                <a:latin typeface="HGP明朝B" panose="02020800000000000000" pitchFamily="18" charset="-128"/>
                <a:ea typeface="HGP明朝B" panose="02020800000000000000" pitchFamily="18" charset="-128"/>
              </a:rPr>
              <a:t>．</a:t>
            </a:r>
            <a:r>
              <a:rPr kumimoji="1" lang="en-US" altLang="ja-JP" sz="3200" dirty="0">
                <a:latin typeface="HGP明朝B" panose="02020800000000000000" pitchFamily="18" charset="-128"/>
                <a:ea typeface="HGP明朝B" panose="02020800000000000000" pitchFamily="18" charset="-128"/>
              </a:rPr>
              <a:t>YMCA</a:t>
            </a:r>
            <a:r>
              <a:rPr kumimoji="1" lang="ja-JP" altLang="en-US" sz="3200" dirty="0">
                <a:latin typeface="HGP明朝B" panose="02020800000000000000" pitchFamily="18" charset="-128"/>
                <a:ea typeface="HGP明朝B" panose="02020800000000000000" pitchFamily="18" charset="-128"/>
              </a:rPr>
              <a:t>の誕生と</a:t>
            </a:r>
            <a:r>
              <a:rPr lang="ja-JP" altLang="en-US" sz="3200" dirty="0">
                <a:latin typeface="HGP明朝B" panose="02020800000000000000" pitchFamily="18" charset="-128"/>
                <a:ea typeface="HGP明朝B" panose="02020800000000000000" pitchFamily="18" charset="-128"/>
              </a:rPr>
              <a:t>使命</a:t>
            </a:r>
            <a:endParaRPr kumimoji="1" lang="ja-JP" altLang="en-US" sz="32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731454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18CF4B42-8804-5A34-4ED5-204CD12D52A6}"/>
              </a:ext>
            </a:extLst>
          </p:cNvPr>
          <p:cNvSpPr>
            <a:spLocks noGrp="1"/>
          </p:cNvSpPr>
          <p:nvPr>
            <p:ph idx="1"/>
          </p:nvPr>
        </p:nvSpPr>
        <p:spPr>
          <a:xfrm>
            <a:off x="157655" y="1135118"/>
            <a:ext cx="11908221" cy="5517930"/>
          </a:xfrm>
          <a:solidFill>
            <a:schemeClr val="accent1">
              <a:lumMod val="20000"/>
              <a:lumOff val="80000"/>
            </a:schemeClr>
          </a:solidFill>
        </p:spPr>
        <p:txBody>
          <a:bodyPr>
            <a:normAutofit lnSpcReduction="10000"/>
          </a:bodyPr>
          <a:lstStyle/>
          <a:p>
            <a:pPr marL="0" indent="0">
              <a:buNone/>
            </a:pPr>
            <a:r>
              <a:rPr lang="en-US" altLang="ja-JP" sz="2000" dirty="0">
                <a:latin typeface="HGP明朝B" panose="02020800000000000000" pitchFamily="18" charset="-128"/>
                <a:ea typeface="HGP明朝B" panose="02020800000000000000" pitchFamily="18" charset="-128"/>
              </a:rPr>
              <a:t> </a:t>
            </a: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(3)</a:t>
            </a: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の中に、また社会の様々な組織や団体の中に、誠実さ、豊かさ、創造性が生かされる</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ような状況を作り出し、また維持するように努力する。</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(4)</a:t>
            </a:r>
            <a:r>
              <a:rPr lang="ja-JP" altLang="en-US" sz="2000" dirty="0">
                <a:latin typeface="HGP明朝B" panose="02020800000000000000" pitchFamily="18" charset="-128"/>
                <a:ea typeface="HGP明朝B" panose="02020800000000000000" pitchFamily="18" charset="-128"/>
              </a:rPr>
              <a:t>　キリスト教的経験の多様性と深さが具体的に示されるようなリーダーシップと新しい型の</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プログラムを開発し、育てていくように努力する。</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　全人としての成長のために努力する。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４．日本</a:t>
            </a:r>
            <a:r>
              <a:rPr lang="en-US" altLang="ja-JP" sz="2400" dirty="0">
                <a:latin typeface="HGP明朝B" panose="02020800000000000000" pitchFamily="18" charset="-128"/>
                <a:ea typeface="HGP明朝B" panose="02020800000000000000" pitchFamily="18" charset="-128"/>
              </a:rPr>
              <a:t>YMCA</a:t>
            </a:r>
            <a:r>
              <a:rPr lang="ja-JP" altLang="en-US" sz="2400" dirty="0">
                <a:latin typeface="HGP明朝B" panose="02020800000000000000" pitchFamily="18" charset="-128"/>
                <a:ea typeface="HGP明朝B" panose="02020800000000000000" pitchFamily="18" charset="-128"/>
              </a:rPr>
              <a:t>基本原則</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r>
              <a:rPr lang="ja-JP" altLang="en-US" sz="2000" dirty="0">
                <a:latin typeface="HGP明朝B" panose="02020800000000000000" pitchFamily="18" charset="-128"/>
                <a:ea typeface="HGP明朝B" panose="02020800000000000000" pitchFamily="18" charset="-128"/>
              </a:rPr>
              <a:t>＊私たち日本の</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は、イエス・キリストにおいて示された愛と奉仕の生き方に学びつつ、</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世界の</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とのつながりの中で、次の使命を担います。</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私たちは、すべての人々が生涯を通して全人的に成長することを願い、すべての命を</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かけがえのないものとして守り育てます。</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私たちは、一人一人の人権を守り、正義</a:t>
            </a:r>
            <a:r>
              <a:rPr lang="ja-JP" altLang="en-US" sz="2000">
                <a:latin typeface="HGP明朝B" panose="02020800000000000000" pitchFamily="18" charset="-128"/>
                <a:ea typeface="HGP明朝B" panose="02020800000000000000" pitchFamily="18" charset="-128"/>
              </a:rPr>
              <a:t>と公正を</a:t>
            </a:r>
            <a:r>
              <a:rPr lang="ja-JP" altLang="en-US" sz="2000" dirty="0">
                <a:latin typeface="HGP明朝B" panose="02020800000000000000" pitchFamily="18" charset="-128"/>
                <a:ea typeface="HGP明朝B" panose="02020800000000000000" pitchFamily="18" charset="-128"/>
              </a:rPr>
              <a:t>求め、喜びを共にし、痛みを分かち合う社会を目指します。</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私たちは、アジア・太平洋地域の人々への歴史的責任を認識しつつ、世界の人々と共に、平和の実現に</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努めます。</a:t>
            </a:r>
            <a:endParaRPr lang="en-US" altLang="ja-JP" sz="2000" dirty="0">
              <a:latin typeface="HGP明朝B" panose="02020800000000000000" pitchFamily="18" charset="-128"/>
              <a:ea typeface="HGP明朝B" panose="02020800000000000000" pitchFamily="18" charset="-128"/>
            </a:endParaRPr>
          </a:p>
          <a:p>
            <a:pPr marL="0" indent="0" algn="r">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1996</a:t>
            </a:r>
            <a:r>
              <a:rPr lang="ja-JP" altLang="en-US" sz="2000" dirty="0">
                <a:latin typeface="HGP明朝B" panose="02020800000000000000" pitchFamily="18" charset="-128"/>
                <a:ea typeface="HGP明朝B" panose="02020800000000000000" pitchFamily="18" charset="-128"/>
              </a:rPr>
              <a:t>年</a:t>
            </a:r>
            <a:r>
              <a:rPr lang="en-US" altLang="ja-JP" sz="2000" dirty="0">
                <a:latin typeface="HGP明朝B" panose="02020800000000000000" pitchFamily="18" charset="-128"/>
                <a:ea typeface="HGP明朝B" panose="02020800000000000000" pitchFamily="18" charset="-128"/>
              </a:rPr>
              <a:t>6</a:t>
            </a:r>
            <a:r>
              <a:rPr lang="ja-JP" altLang="en-US" sz="2000" dirty="0">
                <a:latin typeface="HGP明朝B" panose="02020800000000000000" pitchFamily="18" charset="-128"/>
                <a:ea typeface="HGP明朝B" panose="02020800000000000000" pitchFamily="18" charset="-128"/>
              </a:rPr>
              <a:t>月</a:t>
            </a:r>
            <a:r>
              <a:rPr lang="en-US" altLang="ja-JP" sz="2000" dirty="0">
                <a:latin typeface="HGP明朝B" panose="02020800000000000000" pitchFamily="18" charset="-128"/>
                <a:ea typeface="HGP明朝B" panose="02020800000000000000" pitchFamily="18" charset="-128"/>
              </a:rPr>
              <a:t>15</a:t>
            </a:r>
            <a:r>
              <a:rPr lang="ja-JP" altLang="en-US" sz="2000" dirty="0">
                <a:latin typeface="HGP明朝B" panose="02020800000000000000" pitchFamily="18" charset="-128"/>
                <a:ea typeface="HGP明朝B" panose="02020800000000000000" pitchFamily="18" charset="-128"/>
              </a:rPr>
              <a:t>日　第</a:t>
            </a:r>
            <a:r>
              <a:rPr lang="en-US" altLang="ja-JP" sz="2000" dirty="0">
                <a:latin typeface="HGP明朝B" panose="02020800000000000000" pitchFamily="18" charset="-128"/>
                <a:ea typeface="HGP明朝B" panose="02020800000000000000" pitchFamily="18" charset="-128"/>
              </a:rPr>
              <a:t>106</a:t>
            </a:r>
            <a:r>
              <a:rPr lang="ja-JP" altLang="en-US" sz="2000" dirty="0">
                <a:latin typeface="HGP明朝B" panose="02020800000000000000" pitchFamily="18" charset="-128"/>
                <a:ea typeface="HGP明朝B" panose="02020800000000000000" pitchFamily="18" charset="-128"/>
              </a:rPr>
              <a:t>回日本</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同盟委員会採択）</a:t>
            </a:r>
            <a:endParaRPr lang="en-US" altLang="ja-JP" sz="2400" dirty="0">
              <a:latin typeface="HGP明朝B" panose="02020800000000000000" pitchFamily="18" charset="-128"/>
              <a:ea typeface="HGP明朝B" panose="02020800000000000000" pitchFamily="18" charset="-128"/>
            </a:endParaRPr>
          </a:p>
          <a:p>
            <a:pPr marL="0" indent="0">
              <a:buNone/>
            </a:pPr>
            <a:endParaRPr kumimoji="1" lang="ja-JP" altLang="en-US" sz="2000" dirty="0">
              <a:latin typeface="HGP明朝B" panose="02020800000000000000" pitchFamily="18" charset="-128"/>
              <a:ea typeface="HGP明朝B" panose="02020800000000000000" pitchFamily="18" charset="-128"/>
            </a:endParaRPr>
          </a:p>
        </p:txBody>
      </p:sp>
      <p:sp>
        <p:nvSpPr>
          <p:cNvPr id="4" name="タイトル 1">
            <a:extLst>
              <a:ext uri="{FF2B5EF4-FFF2-40B4-BE49-F238E27FC236}">
                <a16:creationId xmlns:a16="http://schemas.microsoft.com/office/drawing/2014/main" id="{6ED98A54-D4B2-94B9-167F-DF259A190CEF}"/>
              </a:ext>
            </a:extLst>
          </p:cNvPr>
          <p:cNvSpPr>
            <a:spLocks noGrp="1"/>
          </p:cNvSpPr>
          <p:nvPr>
            <p:ph type="title"/>
          </p:nvPr>
        </p:nvSpPr>
        <p:spPr>
          <a:xfrm>
            <a:off x="157655" y="84083"/>
            <a:ext cx="11876690" cy="1051035"/>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１３</a:t>
            </a:r>
            <a:r>
              <a:rPr kumimoji="1" lang="ja-JP" altLang="en-US" sz="3200" dirty="0">
                <a:latin typeface="HGP明朝B" panose="02020800000000000000" pitchFamily="18" charset="-128"/>
                <a:ea typeface="HGP明朝B" panose="02020800000000000000" pitchFamily="18" charset="-128"/>
              </a:rPr>
              <a:t>．</a:t>
            </a:r>
            <a:r>
              <a:rPr kumimoji="1" lang="en-US" altLang="ja-JP" sz="3200" dirty="0">
                <a:latin typeface="HGP明朝B" panose="02020800000000000000" pitchFamily="18" charset="-128"/>
                <a:ea typeface="HGP明朝B" panose="02020800000000000000" pitchFamily="18" charset="-128"/>
              </a:rPr>
              <a:t>YMCA</a:t>
            </a:r>
            <a:r>
              <a:rPr kumimoji="1" lang="ja-JP" altLang="en-US" sz="3200" dirty="0">
                <a:latin typeface="HGP明朝B" panose="02020800000000000000" pitchFamily="18" charset="-128"/>
                <a:ea typeface="HGP明朝B" panose="02020800000000000000" pitchFamily="18" charset="-128"/>
              </a:rPr>
              <a:t>の誕生と</a:t>
            </a:r>
            <a:r>
              <a:rPr lang="ja-JP" altLang="en-US" sz="3200" dirty="0">
                <a:latin typeface="HGP明朝B" panose="02020800000000000000" pitchFamily="18" charset="-128"/>
                <a:ea typeface="HGP明朝B" panose="02020800000000000000" pitchFamily="18" charset="-128"/>
              </a:rPr>
              <a:t>使命</a:t>
            </a:r>
            <a:endParaRPr kumimoji="1" lang="ja-JP" altLang="en-US" sz="32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2703780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4AA8A5-96EB-6329-E579-1435D5F1BA60}"/>
              </a:ext>
            </a:extLst>
          </p:cNvPr>
          <p:cNvSpPr>
            <a:spLocks noGrp="1"/>
          </p:cNvSpPr>
          <p:nvPr>
            <p:ph type="title"/>
          </p:nvPr>
        </p:nvSpPr>
        <p:spPr>
          <a:xfrm>
            <a:off x="838200" y="365125"/>
            <a:ext cx="10515600" cy="1032751"/>
          </a:xfrm>
          <a:solidFill>
            <a:schemeClr val="accent2">
              <a:lumMod val="40000"/>
              <a:lumOff val="60000"/>
            </a:schemeClr>
          </a:solidFill>
        </p:spPr>
        <p:txBody>
          <a:bodyPr>
            <a:normAutofit/>
          </a:bodyPr>
          <a:lstStyle/>
          <a:p>
            <a:pPr algn="ctr"/>
            <a:r>
              <a:rPr lang="ja-JP" altLang="en-US" sz="3200" dirty="0">
                <a:latin typeface="HGS明朝B" panose="02020800000000000000" pitchFamily="18" charset="-128"/>
                <a:ea typeface="HGS明朝B" panose="02020800000000000000" pitchFamily="18" charset="-128"/>
              </a:rPr>
              <a:t>１４</a:t>
            </a:r>
            <a:r>
              <a:rPr kumimoji="1" lang="ja-JP" altLang="en-US" sz="3200" dirty="0">
                <a:latin typeface="HGS明朝B" panose="02020800000000000000" pitchFamily="18" charset="-128"/>
                <a:ea typeface="HGS明朝B" panose="02020800000000000000" pitchFamily="18" charset="-128"/>
              </a:rPr>
              <a:t>．</a:t>
            </a:r>
            <a:r>
              <a:rPr kumimoji="1" lang="en-US" altLang="ja-JP" sz="3200" dirty="0">
                <a:latin typeface="HGS明朝B" panose="02020800000000000000" pitchFamily="18" charset="-128"/>
                <a:ea typeface="HGS明朝B" panose="02020800000000000000" pitchFamily="18" charset="-128"/>
              </a:rPr>
              <a:t>YMCA</a:t>
            </a:r>
            <a:r>
              <a:rPr kumimoji="1" lang="ja-JP" altLang="en-US" sz="3200" dirty="0">
                <a:latin typeface="HGS明朝B" panose="02020800000000000000" pitchFamily="18" charset="-128"/>
                <a:ea typeface="HGS明朝B" panose="02020800000000000000" pitchFamily="18" charset="-128"/>
              </a:rPr>
              <a:t>の現状（世界）</a:t>
            </a:r>
          </a:p>
        </p:txBody>
      </p:sp>
      <p:sp>
        <p:nvSpPr>
          <p:cNvPr id="3" name="コンテンツ プレースホルダー 2">
            <a:extLst>
              <a:ext uri="{FF2B5EF4-FFF2-40B4-BE49-F238E27FC236}">
                <a16:creationId xmlns:a16="http://schemas.microsoft.com/office/drawing/2014/main" id="{6A2F9FA7-04FA-C50B-4EA9-CEC6B52D92BA}"/>
              </a:ext>
            </a:extLst>
          </p:cNvPr>
          <p:cNvSpPr>
            <a:spLocks noGrp="1"/>
          </p:cNvSpPr>
          <p:nvPr>
            <p:ph idx="1"/>
          </p:nvPr>
        </p:nvSpPr>
        <p:spPr>
          <a:xfrm>
            <a:off x="838200" y="1397876"/>
            <a:ext cx="10515600" cy="5276193"/>
          </a:xfrm>
          <a:solidFill>
            <a:schemeClr val="accent1">
              <a:lumMod val="20000"/>
              <a:lumOff val="80000"/>
            </a:schemeClr>
          </a:solidFill>
          <a:ln>
            <a:solidFill>
              <a:schemeClr val="tx1"/>
            </a:solidFill>
          </a:ln>
        </p:spPr>
        <p:txBody>
          <a:bodyPr>
            <a:normAutofit/>
          </a:bodyPr>
          <a:lstStyle/>
          <a:p>
            <a:pPr marL="0" indent="0">
              <a:buNone/>
            </a:pPr>
            <a:r>
              <a:rPr kumimoji="1" lang="ja-JP" altLang="en-US" sz="2400" dirty="0">
                <a:latin typeface="HGS明朝B" panose="02020800000000000000" pitchFamily="18" charset="-128"/>
                <a:ea typeface="HGS明朝B" panose="02020800000000000000" pitchFamily="18" charset="-128"/>
              </a:rPr>
              <a:t>１．</a:t>
            </a:r>
            <a:r>
              <a:rPr kumimoji="1" lang="en-US" altLang="ja-JP" sz="2400" dirty="0">
                <a:latin typeface="HGS明朝B" panose="02020800000000000000" pitchFamily="18" charset="-128"/>
                <a:ea typeface="HGS明朝B" panose="02020800000000000000" pitchFamily="18" charset="-128"/>
              </a:rPr>
              <a:t>YMCA</a:t>
            </a:r>
            <a:r>
              <a:rPr kumimoji="1" lang="ja-JP" altLang="en-US" sz="2400" dirty="0">
                <a:latin typeface="HGS明朝B" panose="02020800000000000000" pitchFamily="18" charset="-128"/>
                <a:ea typeface="HGS明朝B" panose="02020800000000000000" pitchFamily="18" charset="-128"/>
              </a:rPr>
              <a:t>の規模</a:t>
            </a:r>
            <a:endParaRPr kumimoji="1" lang="en-US" altLang="ja-JP" sz="24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S明朝B" panose="02020800000000000000" pitchFamily="18" charset="-128"/>
                <a:ea typeface="HGS明朝B" panose="02020800000000000000" pitchFamily="18" charset="-128"/>
              </a:rPr>
              <a:t>　＊</a:t>
            </a:r>
            <a:r>
              <a:rPr kumimoji="1" lang="en-US" altLang="ja-JP" sz="2000" dirty="0">
                <a:latin typeface="HGS明朝B" panose="02020800000000000000" pitchFamily="18" charset="-128"/>
                <a:ea typeface="HGS明朝B" panose="02020800000000000000" pitchFamily="18" charset="-128"/>
              </a:rPr>
              <a:t>120</a:t>
            </a:r>
            <a:r>
              <a:rPr lang="ja-JP" altLang="en-US" sz="2000" dirty="0">
                <a:latin typeface="HGS明朝B" panose="02020800000000000000" pitchFamily="18" charset="-128"/>
                <a:ea typeface="HGS明朝B" panose="02020800000000000000" pitchFamily="18" charset="-128"/>
              </a:rPr>
              <a:t>の</a:t>
            </a:r>
            <a:r>
              <a:rPr kumimoji="1" lang="ja-JP" altLang="en-US" sz="2000" dirty="0">
                <a:latin typeface="HGS明朝B" panose="02020800000000000000" pitchFamily="18" charset="-128"/>
                <a:ea typeface="HGS明朝B" panose="02020800000000000000" pitchFamily="18" charset="-128"/>
              </a:rPr>
              <a:t>国と地域で約</a:t>
            </a:r>
            <a:r>
              <a:rPr kumimoji="1" lang="en-US" altLang="ja-JP" sz="2000" dirty="0">
                <a:latin typeface="HGS明朝B" panose="02020800000000000000" pitchFamily="18" charset="-128"/>
                <a:ea typeface="HGS明朝B" panose="02020800000000000000" pitchFamily="18" charset="-128"/>
              </a:rPr>
              <a:t>10,000</a:t>
            </a:r>
            <a:r>
              <a:rPr kumimoji="1" lang="ja-JP" altLang="en-US" sz="2000" dirty="0">
                <a:latin typeface="HGS明朝B" panose="02020800000000000000" pitchFamily="18" charset="-128"/>
                <a:ea typeface="HGS明朝B" panose="02020800000000000000" pitchFamily="18" charset="-128"/>
              </a:rPr>
              <a:t>の</a:t>
            </a:r>
            <a:r>
              <a:rPr kumimoji="1" lang="en-US" altLang="ja-JP" sz="2000" dirty="0">
                <a:latin typeface="HGS明朝B" panose="02020800000000000000" pitchFamily="18" charset="-128"/>
                <a:ea typeface="HGS明朝B" panose="02020800000000000000" pitchFamily="18" charset="-128"/>
              </a:rPr>
              <a:t>YMCA</a:t>
            </a:r>
            <a:r>
              <a:rPr lang="ja-JP" altLang="en-US" sz="2000" dirty="0">
                <a:latin typeface="HGS明朝B" panose="02020800000000000000" pitchFamily="18" charset="-128"/>
                <a:ea typeface="HGS明朝B" panose="02020800000000000000" pitchFamily="18" charset="-128"/>
              </a:rPr>
              <a:t>と</a:t>
            </a:r>
            <a:r>
              <a:rPr kumimoji="1" lang="en-US" altLang="ja-JP" sz="2000" dirty="0">
                <a:latin typeface="HGS明朝B" panose="02020800000000000000" pitchFamily="18" charset="-128"/>
                <a:ea typeface="HGS明朝B" panose="02020800000000000000" pitchFamily="18" charset="-128"/>
              </a:rPr>
              <a:t>6,500</a:t>
            </a:r>
            <a:r>
              <a:rPr kumimoji="1" lang="ja-JP" altLang="en-US" sz="2000" dirty="0">
                <a:latin typeface="HGS明朝B" panose="02020800000000000000" pitchFamily="18" charset="-128"/>
                <a:ea typeface="HGS明朝B" panose="02020800000000000000" pitchFamily="18" charset="-128"/>
              </a:rPr>
              <a:t>万人の会員が活動。</a:t>
            </a:r>
            <a:endParaRPr kumimoji="1"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アジア太平洋地域　</a:t>
            </a:r>
            <a:r>
              <a:rPr lang="ja-JP" altLang="en-US" sz="1200" dirty="0">
                <a:latin typeface="HGS明朝B" panose="02020800000000000000" pitchFamily="18" charset="-128"/>
                <a:ea typeface="HGS明朝B" panose="02020800000000000000" pitchFamily="18" charset="-128"/>
              </a:rPr>
              <a:t>（総主事：</a:t>
            </a:r>
            <a:r>
              <a:rPr lang="en-US" altLang="ja-JP" sz="1200" dirty="0">
                <a:latin typeface="HGS明朝B" panose="02020800000000000000" pitchFamily="18" charset="-128"/>
                <a:ea typeface="HGS明朝B" panose="02020800000000000000" pitchFamily="18" charset="-128"/>
              </a:rPr>
              <a:t>Nam Boo Won</a:t>
            </a:r>
            <a:r>
              <a:rPr lang="ja-JP" altLang="en-US" sz="1200" dirty="0">
                <a:latin typeface="HGS明朝B" panose="02020800000000000000" pitchFamily="18" charset="-128"/>
                <a:ea typeface="HGS明朝B" panose="02020800000000000000" pitchFamily="18" charset="-128"/>
              </a:rPr>
              <a:t>）</a:t>
            </a:r>
            <a:endParaRPr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アメリカ・カナダ地域</a:t>
            </a:r>
            <a:endParaRPr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a:t>
            </a:r>
            <a:r>
              <a:rPr kumimoji="1" lang="ja-JP" altLang="en-US" sz="2000" dirty="0">
                <a:latin typeface="HGS明朝B" panose="02020800000000000000" pitchFamily="18" charset="-128"/>
                <a:ea typeface="HGS明朝B" panose="02020800000000000000" pitchFamily="18" charset="-128"/>
              </a:rPr>
              <a:t>世界</a:t>
            </a:r>
            <a:r>
              <a:rPr kumimoji="1" lang="en-US" altLang="ja-JP" sz="2000" dirty="0">
                <a:latin typeface="HGS明朝B" panose="02020800000000000000" pitchFamily="18" charset="-128"/>
                <a:ea typeface="HGS明朝B" panose="02020800000000000000" pitchFamily="18" charset="-128"/>
              </a:rPr>
              <a:t>YMCA</a:t>
            </a:r>
            <a:r>
              <a:rPr kumimoji="1" lang="ja-JP" altLang="en-US" sz="2000" dirty="0">
                <a:latin typeface="HGS明朝B" panose="02020800000000000000" pitchFamily="18" charset="-128"/>
                <a:ea typeface="HGS明朝B" panose="02020800000000000000" pitchFamily="18" charset="-128"/>
              </a:rPr>
              <a:t>同盟ー</a:t>
            </a:r>
            <a:r>
              <a:rPr lang="ja-JP" altLang="en-US" sz="2000" dirty="0">
                <a:latin typeface="HGS明朝B" panose="02020800000000000000" pitchFamily="18" charset="-128"/>
                <a:ea typeface="HGS明朝B" panose="02020800000000000000" pitchFamily="18" charset="-128"/>
              </a:rPr>
              <a:t>　　ラテンアメリカ・カリブ地域</a:t>
            </a:r>
            <a:endParaRPr lang="en-US" altLang="ja-JP" sz="2000" dirty="0">
              <a:latin typeface="HGS明朝B" panose="02020800000000000000" pitchFamily="18" charset="-128"/>
              <a:ea typeface="HGS明朝B" panose="02020800000000000000" pitchFamily="18" charset="-128"/>
            </a:endParaRPr>
          </a:p>
          <a:p>
            <a:pPr marL="0" indent="0">
              <a:buNone/>
            </a:pPr>
            <a:r>
              <a:rPr lang="ja-JP" altLang="en-US" sz="1200" dirty="0">
                <a:latin typeface="HGS明朝B" panose="02020800000000000000" pitchFamily="18" charset="-128"/>
                <a:ea typeface="HGS明朝B" panose="02020800000000000000" pitchFamily="18" charset="-128"/>
              </a:rPr>
              <a:t>総主事：カルロス・ザンヴィー</a:t>
            </a:r>
            <a:r>
              <a:rPr lang="ja-JP" altLang="en-US" sz="2000" dirty="0">
                <a:latin typeface="HGS明朝B" panose="02020800000000000000" pitchFamily="18" charset="-128"/>
                <a:ea typeface="HGS明朝B" panose="02020800000000000000" pitchFamily="18" charset="-128"/>
              </a:rPr>
              <a:t>　　　アフリカ地域</a:t>
            </a:r>
            <a:endParaRPr kumimoji="1" lang="en-US" altLang="ja-JP" sz="2000" dirty="0">
              <a:latin typeface="HGS明朝B" panose="02020800000000000000" pitchFamily="18" charset="-128"/>
              <a:ea typeface="HGS明朝B" panose="02020800000000000000" pitchFamily="18" charset="-128"/>
            </a:endParaRPr>
          </a:p>
          <a:p>
            <a:pPr marL="0" indent="0">
              <a:buNone/>
            </a:pPr>
            <a:r>
              <a:rPr kumimoji="1" lang="ja-JP" altLang="en-US" sz="1200" dirty="0">
                <a:latin typeface="HGS明朝B" panose="02020800000000000000" pitchFamily="18" charset="-128"/>
                <a:ea typeface="HGS明朝B" panose="02020800000000000000" pitchFamily="18" charset="-128"/>
              </a:rPr>
              <a:t>本部：スイス・ジュネーブ</a:t>
            </a:r>
            <a:r>
              <a:rPr kumimoji="1" lang="ja-JP" altLang="en-US" sz="2000" dirty="0">
                <a:latin typeface="HGS明朝B" panose="02020800000000000000" pitchFamily="18" charset="-128"/>
                <a:ea typeface="HGS明朝B" panose="02020800000000000000" pitchFamily="18" charset="-128"/>
              </a:rPr>
              <a:t>　　　　中東地域</a:t>
            </a:r>
            <a:endParaRPr kumimoji="1" lang="en-US" altLang="ja-JP" sz="20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S明朝B" panose="02020800000000000000" pitchFamily="18" charset="-128"/>
                <a:ea typeface="HGS明朝B" panose="02020800000000000000" pitchFamily="18" charset="-128"/>
              </a:rPr>
              <a:t>　　　　　　　　　　　ヨーロッパ地域</a:t>
            </a:r>
            <a:endParaRPr kumimoji="1" lang="en-US" altLang="ja-JP" sz="2000" dirty="0">
              <a:latin typeface="HGS明朝B" panose="02020800000000000000" pitchFamily="18" charset="-128"/>
              <a:ea typeface="HGS明朝B" panose="02020800000000000000" pitchFamily="18" charset="-128"/>
            </a:endParaRPr>
          </a:p>
          <a:p>
            <a:pPr marL="0" indent="0">
              <a:buNone/>
            </a:pPr>
            <a:r>
              <a:rPr lang="ja-JP" altLang="en-US" sz="2400" dirty="0">
                <a:latin typeface="HGS明朝B" panose="02020800000000000000" pitchFamily="18" charset="-128"/>
                <a:ea typeface="HGS明朝B" panose="02020800000000000000" pitchFamily="18" charset="-128"/>
              </a:rPr>
              <a:t>２．</a:t>
            </a:r>
            <a:r>
              <a:rPr lang="en-US" altLang="ja-JP" sz="2400" dirty="0">
                <a:latin typeface="HGS明朝B" panose="02020800000000000000" pitchFamily="18" charset="-128"/>
                <a:ea typeface="HGS明朝B" panose="02020800000000000000" pitchFamily="18" charset="-128"/>
              </a:rPr>
              <a:t>YMCA</a:t>
            </a:r>
            <a:r>
              <a:rPr lang="ja-JP" altLang="en-US" sz="2400" dirty="0">
                <a:latin typeface="HGS明朝B" panose="02020800000000000000" pitchFamily="18" charset="-128"/>
                <a:ea typeface="HGS明朝B" panose="02020800000000000000" pitchFamily="18" charset="-128"/>
              </a:rPr>
              <a:t>の働き</a:t>
            </a:r>
            <a:endParaRPr lang="en-US" altLang="ja-JP" sz="24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S明朝B" panose="02020800000000000000" pitchFamily="18" charset="-128"/>
                <a:ea typeface="HGS明朝B" panose="02020800000000000000" pitchFamily="18" charset="-128"/>
              </a:rPr>
              <a:t>　＊</a:t>
            </a:r>
            <a:r>
              <a:rPr kumimoji="1" lang="en-US" altLang="ja-JP" sz="2000" dirty="0">
                <a:latin typeface="HGS明朝B" panose="02020800000000000000" pitchFamily="18" charset="-128"/>
                <a:ea typeface="HGS明朝B" panose="02020800000000000000" pitchFamily="18" charset="-128"/>
              </a:rPr>
              <a:t>YMCA</a:t>
            </a:r>
            <a:r>
              <a:rPr kumimoji="1" lang="ja-JP" altLang="en-US" sz="2000" dirty="0">
                <a:latin typeface="HGS明朝B" panose="02020800000000000000" pitchFamily="18" charset="-128"/>
                <a:ea typeface="HGS明朝B" panose="02020800000000000000" pitchFamily="18" charset="-128"/>
              </a:rPr>
              <a:t>は世界最大の民間公益団体。国連は非政府組織（</a:t>
            </a:r>
            <a:r>
              <a:rPr kumimoji="1" lang="en-US" altLang="ja-JP" sz="2000" dirty="0">
                <a:latin typeface="HGS明朝B" panose="02020800000000000000" pitchFamily="18" charset="-128"/>
                <a:ea typeface="HGS明朝B" panose="02020800000000000000" pitchFamily="18" charset="-128"/>
              </a:rPr>
              <a:t>NGO</a:t>
            </a:r>
            <a:r>
              <a:rPr kumimoji="1" lang="ja-JP" altLang="en-US" sz="2000" dirty="0">
                <a:latin typeface="HGS明朝B" panose="02020800000000000000" pitchFamily="18" charset="-128"/>
                <a:ea typeface="HGS明朝B" panose="02020800000000000000" pitchFamily="18" charset="-128"/>
              </a:rPr>
              <a:t>）の役割を評価し、</a:t>
            </a:r>
            <a:endParaRPr kumimoji="1"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a:t>
            </a:r>
            <a:r>
              <a:rPr lang="en-US" altLang="ja-JP" sz="2000" dirty="0">
                <a:latin typeface="HGS明朝B" panose="02020800000000000000" pitchFamily="18" charset="-128"/>
                <a:ea typeface="HGS明朝B" panose="02020800000000000000" pitchFamily="18" charset="-128"/>
              </a:rPr>
              <a:t>YMCA</a:t>
            </a:r>
            <a:r>
              <a:rPr lang="ja-JP" altLang="en-US" sz="2000" dirty="0">
                <a:latin typeface="HGS明朝B" panose="02020800000000000000" pitchFamily="18" charset="-128"/>
                <a:ea typeface="HGS明朝B" panose="02020800000000000000" pitchFamily="18" charset="-128"/>
              </a:rPr>
              <a:t>を国連・経済社会理事会や協議会参加メンバーに認定している。</a:t>
            </a:r>
            <a:endParaRPr kumimoji="1" lang="ja-JP" altLang="en-US" sz="2000" dirty="0">
              <a:latin typeface="HGS明朝B" panose="02020800000000000000" pitchFamily="18" charset="-128"/>
              <a:ea typeface="HGS明朝B" panose="02020800000000000000" pitchFamily="18" charset="-128"/>
            </a:endParaRPr>
          </a:p>
        </p:txBody>
      </p:sp>
      <p:cxnSp>
        <p:nvCxnSpPr>
          <p:cNvPr id="5" name="直線コネクタ 4">
            <a:extLst>
              <a:ext uri="{FF2B5EF4-FFF2-40B4-BE49-F238E27FC236}">
                <a16:creationId xmlns:a16="http://schemas.microsoft.com/office/drawing/2014/main" id="{F8494A45-2C42-76A6-EEDE-A002FDDA99A4}"/>
              </a:ext>
            </a:extLst>
          </p:cNvPr>
          <p:cNvCxnSpPr>
            <a:cxnSpLocks/>
          </p:cNvCxnSpPr>
          <p:nvPr/>
        </p:nvCxnSpPr>
        <p:spPr>
          <a:xfrm>
            <a:off x="3153104" y="2438400"/>
            <a:ext cx="0" cy="20495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0475AF5B-12FE-A5E8-8423-F69DD6FB10ED}"/>
              </a:ext>
            </a:extLst>
          </p:cNvPr>
          <p:cNvCxnSpPr/>
          <p:nvPr/>
        </p:nvCxnSpPr>
        <p:spPr>
          <a:xfrm>
            <a:off x="3279228" y="2438400"/>
            <a:ext cx="3153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1E5088A-D3B6-F8B7-8EEC-66FD77471EFC}"/>
              </a:ext>
            </a:extLst>
          </p:cNvPr>
          <p:cNvCxnSpPr/>
          <p:nvPr/>
        </p:nvCxnSpPr>
        <p:spPr>
          <a:xfrm>
            <a:off x="3153104" y="2438400"/>
            <a:ext cx="4414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502C831-89BC-7DAF-FFBA-CBB3D0AEE6E9}"/>
              </a:ext>
            </a:extLst>
          </p:cNvPr>
          <p:cNvCxnSpPr/>
          <p:nvPr/>
        </p:nvCxnSpPr>
        <p:spPr>
          <a:xfrm>
            <a:off x="3153104" y="2816772"/>
            <a:ext cx="4414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E13DE94-4F61-FE21-305B-BF64BE1E5919}"/>
              </a:ext>
            </a:extLst>
          </p:cNvPr>
          <p:cNvCxnSpPr/>
          <p:nvPr/>
        </p:nvCxnSpPr>
        <p:spPr>
          <a:xfrm>
            <a:off x="3153104" y="3258207"/>
            <a:ext cx="4414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5530EB74-5051-D75C-40DB-BC9DDC5FDDCD}"/>
              </a:ext>
            </a:extLst>
          </p:cNvPr>
          <p:cNvCxnSpPr/>
          <p:nvPr/>
        </p:nvCxnSpPr>
        <p:spPr>
          <a:xfrm>
            <a:off x="3153104" y="3615559"/>
            <a:ext cx="5150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D37BC01E-4055-4B0B-C5EC-05741C88F086}"/>
              </a:ext>
            </a:extLst>
          </p:cNvPr>
          <p:cNvCxnSpPr/>
          <p:nvPr/>
        </p:nvCxnSpPr>
        <p:spPr>
          <a:xfrm>
            <a:off x="3153104" y="3972910"/>
            <a:ext cx="5150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2C12F47E-27C7-1459-3722-09E7C6AFB071}"/>
              </a:ext>
            </a:extLst>
          </p:cNvPr>
          <p:cNvCxnSpPr/>
          <p:nvPr/>
        </p:nvCxnSpPr>
        <p:spPr>
          <a:xfrm>
            <a:off x="3153104" y="4487917"/>
            <a:ext cx="51500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684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8E9BC3-4F63-2235-1D3D-4F83897745A1}"/>
              </a:ext>
            </a:extLst>
          </p:cNvPr>
          <p:cNvSpPr>
            <a:spLocks noGrp="1"/>
          </p:cNvSpPr>
          <p:nvPr>
            <p:ph type="title"/>
          </p:nvPr>
        </p:nvSpPr>
        <p:spPr>
          <a:xfrm>
            <a:off x="298580" y="178677"/>
            <a:ext cx="11594840" cy="914399"/>
          </a:xfrm>
          <a:solidFill>
            <a:schemeClr val="accent2">
              <a:lumMod val="40000"/>
              <a:lumOff val="60000"/>
            </a:schemeClr>
          </a:solidFill>
        </p:spPr>
        <p:txBody>
          <a:bodyPr>
            <a:normAutofit/>
          </a:bodyPr>
          <a:lstStyle/>
          <a:p>
            <a:pPr algn="ctr"/>
            <a:r>
              <a:rPr kumimoji="1" lang="ja-JP" altLang="en-US" sz="3200" dirty="0">
                <a:latin typeface="HGS明朝B" panose="02020800000000000000" pitchFamily="18" charset="-128"/>
                <a:ea typeface="HGS明朝B" panose="02020800000000000000" pitchFamily="18" charset="-128"/>
              </a:rPr>
              <a:t>１５．</a:t>
            </a:r>
            <a:r>
              <a:rPr lang="en-US" altLang="ja-JP" sz="3200" dirty="0">
                <a:latin typeface="HGS明朝B" panose="02020800000000000000" pitchFamily="18" charset="-128"/>
                <a:ea typeface="HGS明朝B" panose="02020800000000000000" pitchFamily="18" charset="-128"/>
              </a:rPr>
              <a:t>YMCA</a:t>
            </a:r>
            <a:r>
              <a:rPr lang="ja-JP" altLang="en-US" sz="3200" dirty="0">
                <a:latin typeface="HGS明朝B" panose="02020800000000000000" pitchFamily="18" charset="-128"/>
                <a:ea typeface="HGS明朝B" panose="02020800000000000000" pitchFamily="18" charset="-128"/>
              </a:rPr>
              <a:t>の歴史と現状（日本）</a:t>
            </a:r>
            <a:endParaRPr kumimoji="1" lang="ja-JP" altLang="en-US" sz="3200" dirty="0">
              <a:latin typeface="HGS明朝B" panose="02020800000000000000" pitchFamily="18" charset="-128"/>
              <a:ea typeface="HGS明朝B" panose="02020800000000000000" pitchFamily="18" charset="-128"/>
            </a:endParaRPr>
          </a:p>
        </p:txBody>
      </p:sp>
      <p:sp>
        <p:nvSpPr>
          <p:cNvPr id="3" name="コンテンツ プレースホルダー 2">
            <a:extLst>
              <a:ext uri="{FF2B5EF4-FFF2-40B4-BE49-F238E27FC236}">
                <a16:creationId xmlns:a16="http://schemas.microsoft.com/office/drawing/2014/main" id="{9060B3C2-15DD-E708-FBDC-90402807D6C7}"/>
              </a:ext>
            </a:extLst>
          </p:cNvPr>
          <p:cNvSpPr>
            <a:spLocks noGrp="1"/>
          </p:cNvSpPr>
          <p:nvPr>
            <p:ph idx="1"/>
          </p:nvPr>
        </p:nvSpPr>
        <p:spPr>
          <a:xfrm>
            <a:off x="298580" y="1093076"/>
            <a:ext cx="11616612" cy="5429022"/>
          </a:xfrm>
          <a:solidFill>
            <a:schemeClr val="accent1">
              <a:lumMod val="20000"/>
              <a:lumOff val="80000"/>
            </a:schemeClr>
          </a:solidFill>
        </p:spPr>
        <p:txBody>
          <a:bodyPr>
            <a:normAutofit/>
          </a:bodyPr>
          <a:lstStyle/>
          <a:p>
            <a:pPr marL="0" indent="0">
              <a:buNone/>
            </a:pPr>
            <a:r>
              <a:rPr lang="en-US" altLang="ja-JP" sz="2400" dirty="0">
                <a:latin typeface="HGS明朝B" panose="02020800000000000000" pitchFamily="18" charset="-128"/>
                <a:ea typeface="HGS明朝B" panose="02020800000000000000" pitchFamily="18" charset="-128"/>
              </a:rPr>
              <a:t>1.</a:t>
            </a:r>
            <a:r>
              <a:rPr lang="ja-JP" altLang="en-US" sz="2400" dirty="0">
                <a:latin typeface="HGS明朝B" panose="02020800000000000000" pitchFamily="18" charset="-128"/>
                <a:ea typeface="HGS明朝B" panose="02020800000000000000" pitchFamily="18" charset="-128"/>
              </a:rPr>
              <a:t>　日本における</a:t>
            </a:r>
            <a:r>
              <a:rPr lang="en-US" altLang="ja-JP" sz="2400" dirty="0">
                <a:latin typeface="HGS明朝B" panose="02020800000000000000" pitchFamily="18" charset="-128"/>
                <a:ea typeface="HGS明朝B" panose="02020800000000000000" pitchFamily="18" charset="-128"/>
              </a:rPr>
              <a:t>YMCA</a:t>
            </a:r>
            <a:r>
              <a:rPr lang="ja-JP" altLang="en-US" sz="2400" dirty="0">
                <a:latin typeface="HGS明朝B" panose="02020800000000000000" pitchFamily="18" charset="-128"/>
                <a:ea typeface="HGS明朝B" panose="02020800000000000000" pitchFamily="18" charset="-128"/>
              </a:rPr>
              <a:t>の沿革</a:t>
            </a:r>
            <a:endParaRPr kumimoji="1" lang="en-US" altLang="ja-JP" sz="24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1880</a:t>
            </a:r>
            <a:r>
              <a:rPr kumimoji="1" lang="ja-JP" altLang="en-US" sz="2000" dirty="0">
                <a:latin typeface="HGP明朝B" panose="02020800000000000000" pitchFamily="18" charset="-128"/>
                <a:ea typeface="HGP明朝B" panose="02020800000000000000" pitchFamily="18" charset="-128"/>
              </a:rPr>
              <a:t>（明</a:t>
            </a:r>
            <a:r>
              <a:rPr kumimoji="1" lang="en-US" altLang="ja-JP" sz="2000" dirty="0">
                <a:latin typeface="HGP明朝B" panose="02020800000000000000" pitchFamily="18" charset="-128"/>
                <a:ea typeface="HGP明朝B" panose="02020800000000000000" pitchFamily="18" charset="-128"/>
              </a:rPr>
              <a:t>13</a:t>
            </a:r>
            <a:r>
              <a:rPr kumimoji="1" lang="ja-JP" altLang="en-US" sz="2000" dirty="0">
                <a:latin typeface="HGP明朝B" panose="02020800000000000000" pitchFamily="18" charset="-128"/>
                <a:ea typeface="HGP明朝B" panose="02020800000000000000" pitchFamily="18" charset="-128"/>
              </a:rPr>
              <a:t>）年：東京</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設立。　　　　　　　　・</a:t>
            </a:r>
            <a:r>
              <a:rPr kumimoji="1" lang="en-US" altLang="ja-JP" sz="2000" dirty="0">
                <a:latin typeface="HGP明朝B" panose="02020800000000000000" pitchFamily="18" charset="-128"/>
                <a:ea typeface="HGP明朝B" panose="02020800000000000000" pitchFamily="18" charset="-128"/>
              </a:rPr>
              <a:t>1882</a:t>
            </a:r>
            <a:r>
              <a:rPr kumimoji="1" lang="ja-JP" altLang="en-US" sz="2000" dirty="0">
                <a:latin typeface="HGP明朝B" panose="02020800000000000000" pitchFamily="18" charset="-128"/>
                <a:ea typeface="HGP明朝B" panose="02020800000000000000" pitchFamily="18" charset="-128"/>
              </a:rPr>
              <a:t>（明</a:t>
            </a:r>
            <a:r>
              <a:rPr kumimoji="1" lang="en-US" altLang="ja-JP" sz="2000" dirty="0">
                <a:latin typeface="HGP明朝B" panose="02020800000000000000" pitchFamily="18" charset="-128"/>
                <a:ea typeface="HGP明朝B" panose="02020800000000000000" pitchFamily="18" charset="-128"/>
              </a:rPr>
              <a:t>15</a:t>
            </a:r>
            <a:r>
              <a:rPr kumimoji="1" lang="ja-JP" altLang="en-US" sz="2000" dirty="0">
                <a:latin typeface="HGP明朝B" panose="02020800000000000000" pitchFamily="18" charset="-128"/>
                <a:ea typeface="HGP明朝B" panose="02020800000000000000" pitchFamily="18" charset="-128"/>
              </a:rPr>
              <a:t>）年：大阪</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設立。</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1884</a:t>
            </a:r>
            <a:r>
              <a:rPr lang="ja-JP" altLang="en-US" sz="2000" dirty="0">
                <a:latin typeface="HGP明朝B" panose="02020800000000000000" pitchFamily="18" charset="-128"/>
                <a:ea typeface="HGP明朝B" panose="02020800000000000000" pitchFamily="18" charset="-128"/>
              </a:rPr>
              <a:t>（明</a:t>
            </a:r>
            <a:r>
              <a:rPr lang="en-US" altLang="ja-JP" sz="2000" dirty="0">
                <a:latin typeface="HGP明朝B" panose="02020800000000000000" pitchFamily="18" charset="-128"/>
                <a:ea typeface="HGP明朝B" panose="02020800000000000000" pitchFamily="18" charset="-128"/>
              </a:rPr>
              <a:t>17</a:t>
            </a:r>
            <a:r>
              <a:rPr lang="ja-JP" altLang="en-US" sz="2000" dirty="0">
                <a:latin typeface="HGP明朝B" panose="02020800000000000000" pitchFamily="18" charset="-128"/>
                <a:ea typeface="HGP明朝B" panose="02020800000000000000" pitchFamily="18" charset="-128"/>
              </a:rPr>
              <a:t>）年：横浜</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設立。　　　　　　　　・</a:t>
            </a:r>
            <a:r>
              <a:rPr lang="en-US" altLang="ja-JP" sz="2000" dirty="0">
                <a:latin typeface="HGP明朝B" panose="02020800000000000000" pitchFamily="18" charset="-128"/>
                <a:ea typeface="HGP明朝B" panose="02020800000000000000" pitchFamily="18" charset="-128"/>
              </a:rPr>
              <a:t>1886</a:t>
            </a:r>
            <a:r>
              <a:rPr lang="ja-JP" altLang="en-US" sz="2000" dirty="0">
                <a:latin typeface="HGP明朝B" panose="02020800000000000000" pitchFamily="18" charset="-128"/>
                <a:ea typeface="HGP明朝B" panose="02020800000000000000" pitchFamily="18" charset="-128"/>
              </a:rPr>
              <a:t>（明</a:t>
            </a:r>
            <a:r>
              <a:rPr lang="en-US" altLang="ja-JP" sz="2000" dirty="0">
                <a:latin typeface="HGP明朝B" panose="02020800000000000000" pitchFamily="18" charset="-128"/>
                <a:ea typeface="HGP明朝B" panose="02020800000000000000" pitchFamily="18" charset="-128"/>
              </a:rPr>
              <a:t>19</a:t>
            </a:r>
            <a:r>
              <a:rPr lang="ja-JP" altLang="en-US" sz="2000" dirty="0">
                <a:latin typeface="HGP明朝B" panose="02020800000000000000" pitchFamily="18" charset="-128"/>
                <a:ea typeface="HGP明朝B" panose="02020800000000000000" pitchFamily="18" charset="-128"/>
              </a:rPr>
              <a:t>）年：神戸</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設立。</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1888(</a:t>
            </a:r>
            <a:r>
              <a:rPr lang="ja-JP" altLang="en-US" sz="2000" dirty="0">
                <a:latin typeface="HGP明朝B" panose="02020800000000000000" pitchFamily="18" charset="-128"/>
                <a:ea typeface="HGP明朝B" panose="02020800000000000000" pitchFamily="18" charset="-128"/>
              </a:rPr>
              <a:t>明</a:t>
            </a:r>
            <a:r>
              <a:rPr lang="en-US" altLang="ja-JP" sz="2000" dirty="0">
                <a:latin typeface="HGP明朝B" panose="02020800000000000000" pitchFamily="18" charset="-128"/>
                <a:ea typeface="HGP明朝B" panose="02020800000000000000" pitchFamily="18" charset="-128"/>
              </a:rPr>
              <a:t>21</a:t>
            </a:r>
            <a:r>
              <a:rPr lang="ja-JP" altLang="en-US" sz="2000" dirty="0">
                <a:latin typeface="HGP明朝B" panose="02020800000000000000" pitchFamily="18" charset="-128"/>
                <a:ea typeface="HGP明朝B" panose="02020800000000000000" pitchFamily="18" charset="-128"/>
              </a:rPr>
              <a:t>）年：東京大学</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設立。　　　　　 ・</a:t>
            </a:r>
            <a:r>
              <a:rPr lang="en-US" altLang="ja-JP" sz="2000" dirty="0">
                <a:latin typeface="HGP明朝B" panose="02020800000000000000" pitchFamily="18" charset="-128"/>
                <a:ea typeface="HGP明朝B" panose="02020800000000000000" pitchFamily="18" charset="-128"/>
              </a:rPr>
              <a:t>1901</a:t>
            </a:r>
            <a:r>
              <a:rPr lang="ja-JP" altLang="en-US" sz="2000" dirty="0">
                <a:latin typeface="HGP明朝B" panose="02020800000000000000" pitchFamily="18" charset="-128"/>
                <a:ea typeface="HGP明朝B" panose="02020800000000000000" pitchFamily="18" charset="-128"/>
              </a:rPr>
              <a:t>（明</a:t>
            </a:r>
            <a:r>
              <a:rPr lang="en-US" altLang="ja-JP" sz="2000" dirty="0">
                <a:latin typeface="HGP明朝B" panose="02020800000000000000" pitchFamily="18" charset="-128"/>
                <a:ea typeface="HGP明朝B" panose="02020800000000000000" pitchFamily="18" charset="-128"/>
              </a:rPr>
              <a:t>34</a:t>
            </a:r>
            <a:r>
              <a:rPr lang="ja-JP" altLang="en-US" sz="2000" dirty="0">
                <a:latin typeface="HGP明朝B" panose="02020800000000000000" pitchFamily="18" charset="-128"/>
                <a:ea typeface="HGP明朝B" panose="02020800000000000000" pitchFamily="18" charset="-128"/>
              </a:rPr>
              <a:t>）年：日本</a:t>
            </a:r>
            <a:r>
              <a:rPr lang="en-US" altLang="ja-JP" sz="2000" dirty="0">
                <a:latin typeface="HGP明朝B" panose="02020800000000000000" pitchFamily="18" charset="-128"/>
                <a:ea typeface="HGP明朝B" panose="02020800000000000000" pitchFamily="18" charset="-128"/>
              </a:rPr>
              <a:t>YMC</a:t>
            </a:r>
            <a:r>
              <a:rPr lang="ja-JP" altLang="en-US" sz="2000" dirty="0">
                <a:latin typeface="HGP明朝B" panose="02020800000000000000" pitchFamily="18" charset="-128"/>
                <a:ea typeface="HGP明朝B" panose="02020800000000000000" pitchFamily="18" charset="-128"/>
              </a:rPr>
              <a:t>同盟結成。</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1917</a:t>
            </a:r>
            <a:r>
              <a:rPr kumimoji="1" lang="ja-JP" altLang="en-US" sz="2000" dirty="0">
                <a:latin typeface="HGP明朝B" panose="02020800000000000000" pitchFamily="18" charset="-128"/>
                <a:ea typeface="HGP明朝B" panose="02020800000000000000" pitchFamily="18" charset="-128"/>
              </a:rPr>
              <a:t>（大</a:t>
            </a:r>
            <a:r>
              <a:rPr kumimoji="1" lang="en-US" altLang="ja-JP" sz="2000" dirty="0">
                <a:latin typeface="HGP明朝B" panose="02020800000000000000" pitchFamily="18" charset="-128"/>
                <a:ea typeface="HGP明朝B" panose="02020800000000000000" pitchFamily="18" charset="-128"/>
              </a:rPr>
              <a:t>6</a:t>
            </a:r>
            <a:r>
              <a:rPr kumimoji="1" lang="ja-JP" altLang="en-US" sz="2000" dirty="0">
                <a:latin typeface="HGP明朝B" panose="02020800000000000000" pitchFamily="18" charset="-128"/>
                <a:ea typeface="HGP明朝B" panose="02020800000000000000" pitchFamily="18" charset="-128"/>
              </a:rPr>
              <a:t>）年：東京</a:t>
            </a:r>
            <a:r>
              <a:rPr kumimoji="1" lang="en-US" altLang="ja-JP" sz="2000" dirty="0">
                <a:latin typeface="HGP明朝B" panose="02020800000000000000" pitchFamily="18" charset="-128"/>
                <a:ea typeface="HGP明朝B" panose="02020800000000000000" pitchFamily="18" charset="-128"/>
              </a:rPr>
              <a:t>Y</a:t>
            </a:r>
            <a:r>
              <a:rPr lang="ja-JP" altLang="en-US"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わが国最初の屋内体育館・プールを開設。</a:t>
            </a:r>
            <a:r>
              <a:rPr lang="ja-JP" altLang="en-US" sz="2000" dirty="0">
                <a:latin typeface="HGP明朝B" panose="02020800000000000000" pitchFamily="18" charset="-128"/>
                <a:ea typeface="HGP明朝B" panose="02020800000000000000" pitchFamily="18" charset="-128"/>
              </a:rPr>
              <a:t>　</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1957</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32</a:t>
            </a:r>
            <a:r>
              <a:rPr lang="ja-JP" altLang="en-US" sz="2000" dirty="0">
                <a:latin typeface="HGP明朝B" panose="02020800000000000000" pitchFamily="18" charset="-128"/>
                <a:ea typeface="HGP明朝B" panose="02020800000000000000" pitchFamily="18" charset="-128"/>
              </a:rPr>
              <a:t>）年：東京</a:t>
            </a:r>
            <a:r>
              <a:rPr lang="en-US" altLang="ja-JP" sz="2000" dirty="0">
                <a:latin typeface="HGP明朝B" panose="02020800000000000000" pitchFamily="18" charset="-128"/>
                <a:ea typeface="HGP明朝B" panose="02020800000000000000" pitchFamily="18" charset="-128"/>
              </a:rPr>
              <a:t>Y</a:t>
            </a:r>
            <a:r>
              <a:rPr lang="ja-JP" altLang="en-US" sz="2000" dirty="0">
                <a:latin typeface="HGP明朝B" panose="02020800000000000000" pitchFamily="18" charset="-128"/>
                <a:ea typeface="HGP明朝B" panose="02020800000000000000" pitchFamily="18" charset="-128"/>
              </a:rPr>
              <a:t>が女性会員に常議員の選挙権、被選挙権を付与。</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400" dirty="0">
                <a:latin typeface="HGP明朝B" panose="02020800000000000000" pitchFamily="18" charset="-128"/>
                <a:ea typeface="HGP明朝B" panose="02020800000000000000" pitchFamily="18" charset="-128"/>
              </a:rPr>
              <a:t>２．</a:t>
            </a:r>
            <a:r>
              <a:rPr kumimoji="1" lang="en-US" altLang="ja-JP" sz="2400" dirty="0">
                <a:latin typeface="HGP明朝B" panose="02020800000000000000" pitchFamily="18" charset="-128"/>
                <a:ea typeface="HGP明朝B" panose="02020800000000000000" pitchFamily="18" charset="-128"/>
              </a:rPr>
              <a:t>YMCA</a:t>
            </a:r>
            <a:r>
              <a:rPr kumimoji="1" lang="ja-JP" altLang="en-US" sz="2400" dirty="0">
                <a:latin typeface="HGP明朝B" panose="02020800000000000000" pitchFamily="18" charset="-128"/>
                <a:ea typeface="HGP明朝B" panose="02020800000000000000" pitchFamily="18" charset="-128"/>
              </a:rPr>
              <a:t>の現状（日本）</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＊都市</a:t>
            </a:r>
            <a:r>
              <a:rPr lang="en-US" altLang="ja-JP" sz="2000" dirty="0">
                <a:latin typeface="HGP明朝B" panose="02020800000000000000" pitchFamily="18" charset="-128"/>
                <a:ea typeface="HGP明朝B" panose="02020800000000000000" pitchFamily="18" charset="-128"/>
              </a:rPr>
              <a:t>YMCA</a:t>
            </a:r>
          </a:p>
          <a:p>
            <a:pPr marL="0" indent="0">
              <a:buNone/>
            </a:pPr>
            <a:r>
              <a:rPr kumimoji="1" lang="en-US" altLang="ja-JP" sz="2000" dirty="0">
                <a:latin typeface="HGP明朝B" panose="02020800000000000000" pitchFamily="18" charset="-128"/>
                <a:ea typeface="HGP明朝B" panose="02020800000000000000" pitchFamily="18" charset="-128"/>
              </a:rPr>
              <a:t>   </a:t>
            </a:r>
            <a:r>
              <a:rPr kumimoji="1" lang="ja-JP" altLang="en-US" sz="2000" dirty="0">
                <a:latin typeface="HGP明朝B" panose="02020800000000000000" pitchFamily="18" charset="-128"/>
                <a:ea typeface="HGP明朝B" panose="02020800000000000000" pitchFamily="18" charset="-128"/>
              </a:rPr>
              <a:t>横浜・東京・大阪・神戸・広島・熊本（収入規模</a:t>
            </a:r>
            <a:r>
              <a:rPr kumimoji="1" lang="en-US" altLang="ja-JP" sz="2000" dirty="0">
                <a:latin typeface="HGP明朝B" panose="02020800000000000000" pitchFamily="18" charset="-128"/>
                <a:ea typeface="HGP明朝B" panose="02020800000000000000" pitchFamily="18" charset="-128"/>
              </a:rPr>
              <a:t>10</a:t>
            </a:r>
            <a:r>
              <a:rPr kumimoji="1" lang="ja-JP" altLang="en-US" sz="2000" dirty="0">
                <a:latin typeface="HGP明朝B" panose="02020800000000000000" pitchFamily="18" charset="-128"/>
                <a:ea typeface="HGP明朝B" panose="02020800000000000000" pitchFamily="18" charset="-128"/>
              </a:rPr>
              <a:t>億円以上）、北海道・仙台・とちぎ・京都・奈良（同</a:t>
            </a:r>
            <a:r>
              <a:rPr kumimoji="1" lang="en-US" altLang="ja-JP" sz="2000" dirty="0">
                <a:latin typeface="HGP明朝B" panose="02020800000000000000" pitchFamily="18" charset="-128"/>
                <a:ea typeface="HGP明朝B" panose="02020800000000000000" pitchFamily="18" charset="-128"/>
              </a:rPr>
              <a:t>3</a:t>
            </a:r>
            <a:r>
              <a:rPr kumimoji="1" lang="ja-JP" altLang="en-US" sz="2000" dirty="0">
                <a:latin typeface="HGP明朝B" panose="02020800000000000000" pitchFamily="18" charset="-128"/>
                <a:ea typeface="HGP明朝B" panose="02020800000000000000" pitchFamily="18" charset="-128"/>
              </a:rPr>
              <a:t>億円</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以上）、千葉・在日韓国・埼玉・名古屋・富山・和歌山・せとうち・北九州・福岡・三重（同</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億円以上）、</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盛岡・茨城・山梨・滋賀・ぐんま・熱海・金沢・姫路・松山・長崎・沖縄・福知山・鳥取・鹿児島）（計</a:t>
            </a:r>
            <a:r>
              <a:rPr kumimoji="1" lang="en-US" altLang="ja-JP" sz="2000" dirty="0">
                <a:latin typeface="HGP明朝B" panose="02020800000000000000" pitchFamily="18" charset="-128"/>
                <a:ea typeface="HGP明朝B" panose="02020800000000000000" pitchFamily="18" charset="-128"/>
              </a:rPr>
              <a:t>35</a:t>
            </a:r>
            <a:r>
              <a:rPr kumimoji="1" lang="ja-JP" altLang="en-US" sz="2000" dirty="0">
                <a:latin typeface="HGP明朝B" panose="02020800000000000000" pitchFamily="18" charset="-128"/>
                <a:ea typeface="HGP明朝B" panose="02020800000000000000" pitchFamily="18" charset="-128"/>
              </a:rPr>
              <a:t>）</a:t>
            </a:r>
            <a:endParaRPr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＊都市</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の現勢</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・維持・賛助会員：</a:t>
            </a:r>
            <a:r>
              <a:rPr lang="en-US" altLang="ja-JP" sz="2000" dirty="0">
                <a:latin typeface="HGP明朝B" panose="02020800000000000000" pitchFamily="18" charset="-128"/>
                <a:ea typeface="HGP明朝B" panose="02020800000000000000" pitchFamily="18" charset="-128"/>
              </a:rPr>
              <a:t>8,600</a:t>
            </a:r>
            <a:r>
              <a:rPr lang="ja-JP" altLang="en-US" sz="2000" dirty="0">
                <a:latin typeface="HGP明朝B" panose="02020800000000000000" pitchFamily="18" charset="-128"/>
                <a:ea typeface="HGP明朝B" panose="02020800000000000000" pitchFamily="18" charset="-128"/>
              </a:rPr>
              <a:t>人、プログラム会員：</a:t>
            </a:r>
            <a:r>
              <a:rPr lang="en-US" altLang="ja-JP" sz="2000" dirty="0">
                <a:latin typeface="HGP明朝B" panose="02020800000000000000" pitchFamily="18" charset="-128"/>
                <a:ea typeface="HGP明朝B" panose="02020800000000000000" pitchFamily="18" charset="-128"/>
              </a:rPr>
              <a:t>14</a:t>
            </a:r>
            <a:r>
              <a:rPr lang="ja-JP" altLang="en-US" sz="2000" dirty="0">
                <a:latin typeface="HGP明朝B" panose="02020800000000000000" pitchFamily="18" charset="-128"/>
                <a:ea typeface="HGP明朝B" panose="02020800000000000000" pitchFamily="18" charset="-128"/>
              </a:rPr>
              <a:t>万人、常勤職員・教職員：</a:t>
            </a:r>
            <a:r>
              <a:rPr lang="en-US" altLang="ja-JP" sz="2000" dirty="0">
                <a:latin typeface="HGP明朝B" panose="02020800000000000000" pitchFamily="18" charset="-128"/>
                <a:ea typeface="HGP明朝B" panose="02020800000000000000" pitchFamily="18" charset="-128"/>
              </a:rPr>
              <a:t>3</a:t>
            </a:r>
            <a:r>
              <a:rPr lang="ja-JP" altLang="en-US" sz="2000" dirty="0">
                <a:latin typeface="HGP明朝B" panose="02020800000000000000" pitchFamily="18" charset="-128"/>
                <a:ea typeface="HGP明朝B" panose="02020800000000000000" pitchFamily="18" charset="-128"/>
              </a:rPr>
              <a:t>千人、ﾕｰｽﾎﾞﾗﾝﾃｲｱ：</a:t>
            </a:r>
            <a:r>
              <a:rPr lang="en-US" altLang="ja-JP" sz="2000" dirty="0">
                <a:latin typeface="HGP明朝B" panose="02020800000000000000" pitchFamily="18" charset="-128"/>
                <a:ea typeface="HGP明朝B" panose="02020800000000000000" pitchFamily="18" charset="-128"/>
              </a:rPr>
              <a:t>6</a:t>
            </a:r>
            <a:r>
              <a:rPr lang="ja-JP" altLang="en-US" sz="2000" dirty="0">
                <a:latin typeface="HGP明朝B" panose="02020800000000000000" pitchFamily="18" charset="-128"/>
                <a:ea typeface="HGP明朝B" panose="02020800000000000000" pitchFamily="18" charset="-128"/>
              </a:rPr>
              <a:t>千人。</a:t>
            </a:r>
            <a:endParaRPr lang="en-US" altLang="ja-JP" sz="2000" dirty="0">
              <a:latin typeface="HGP明朝B" panose="02020800000000000000" pitchFamily="18" charset="-128"/>
              <a:ea typeface="HGP明朝B" panose="02020800000000000000" pitchFamily="18" charset="-128"/>
            </a:endParaRPr>
          </a:p>
          <a:p>
            <a:pPr marL="0" indent="0">
              <a:buNone/>
            </a:pPr>
            <a:endParaRPr kumimoji="1" lang="en-US" altLang="ja-JP" sz="20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343846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4C446DD-AC7D-0F26-222C-F2E0ED63260C}"/>
              </a:ext>
            </a:extLst>
          </p:cNvPr>
          <p:cNvSpPr>
            <a:spLocks noGrp="1"/>
          </p:cNvSpPr>
          <p:nvPr>
            <p:ph idx="1"/>
          </p:nvPr>
        </p:nvSpPr>
        <p:spPr>
          <a:xfrm>
            <a:off x="559837" y="1259634"/>
            <a:ext cx="11028783" cy="4917329"/>
          </a:xfrm>
          <a:solidFill>
            <a:schemeClr val="accent1">
              <a:lumMod val="20000"/>
              <a:lumOff val="80000"/>
            </a:schemeClr>
          </a:solidFill>
        </p:spPr>
        <p:txBody>
          <a:bodyPr>
            <a:normAutofit/>
          </a:bodyPr>
          <a:lstStyle/>
          <a:p>
            <a:pPr marL="0" indent="0">
              <a:buNone/>
            </a:pPr>
            <a:r>
              <a:rPr kumimoji="1" lang="ja-JP" altLang="en-US" sz="2400" dirty="0">
                <a:latin typeface="HGP明朝B" panose="02020800000000000000" pitchFamily="18" charset="-128"/>
                <a:ea typeface="HGP明朝B" panose="02020800000000000000" pitchFamily="18" charset="-128"/>
              </a:rPr>
              <a:t>３．学生</a:t>
            </a:r>
            <a:r>
              <a:rPr kumimoji="1" lang="en-US" altLang="ja-JP" sz="2400" dirty="0">
                <a:latin typeface="HGP明朝B" panose="02020800000000000000" pitchFamily="18" charset="-128"/>
                <a:ea typeface="HGP明朝B" panose="02020800000000000000" pitchFamily="18" charset="-128"/>
              </a:rPr>
              <a:t>YMCA  </a:t>
            </a:r>
          </a:p>
          <a:p>
            <a:pPr marL="0" indent="0">
              <a:buNone/>
            </a:pPr>
            <a:r>
              <a:rPr lang="en-US" altLang="ja-JP" sz="2400" dirty="0">
                <a:latin typeface="HGP明朝B" panose="02020800000000000000" pitchFamily="18" charset="-128"/>
                <a:ea typeface="HGP明朝B" panose="02020800000000000000" pitchFamily="18" charset="-128"/>
              </a:rPr>
              <a:t> </a:t>
            </a:r>
            <a:r>
              <a:rPr lang="ja-JP" altLang="en-US" sz="2000" dirty="0">
                <a:latin typeface="HGP明朝B" panose="02020800000000000000" pitchFamily="18" charset="-128"/>
                <a:ea typeface="HGP明朝B" panose="02020800000000000000" pitchFamily="18" charset="-128"/>
              </a:rPr>
              <a:t>＊寮学</a:t>
            </a:r>
            <a:r>
              <a:rPr lang="en-US" altLang="ja-JP" sz="2000" dirty="0">
                <a:latin typeface="HGP明朝B" panose="02020800000000000000" pitchFamily="18" charset="-128"/>
                <a:ea typeface="HGP明朝B" panose="02020800000000000000" pitchFamily="18" charset="-128"/>
              </a:rPr>
              <a:t>Y</a:t>
            </a:r>
          </a:p>
          <a:p>
            <a:pPr marL="0" indent="0">
              <a:buNone/>
            </a:pPr>
            <a:r>
              <a:rPr lang="en-US" altLang="ja-JP" sz="24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 </a:t>
            </a:r>
            <a:r>
              <a:rPr lang="ja-JP" altLang="en-US" sz="2000" dirty="0">
                <a:latin typeface="HGP明朝B" panose="02020800000000000000" pitchFamily="18" charset="-128"/>
                <a:ea typeface="HGP明朝B" panose="02020800000000000000" pitchFamily="18" charset="-128"/>
              </a:rPr>
              <a:t>北海道大・東北大・一橋大・東京大・早稲田大・京都大・京都府立医科大・九州大・長崎大・</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熊本大（</a:t>
            </a:r>
            <a:r>
              <a:rPr lang="en-US" altLang="ja-JP" sz="2000" dirty="0">
                <a:latin typeface="HGP明朝B" panose="02020800000000000000" pitchFamily="18" charset="-128"/>
                <a:ea typeface="HGP明朝B" panose="02020800000000000000" pitchFamily="18" charset="-128"/>
              </a:rPr>
              <a:t>10</a:t>
            </a:r>
            <a:r>
              <a:rPr lang="ja-JP" altLang="en-US" sz="2000" dirty="0">
                <a:latin typeface="HGP明朝B" panose="02020800000000000000" pitchFamily="18" charset="-128"/>
                <a:ea typeface="HGP明朝B" panose="02020800000000000000" pitchFamily="18" charset="-128"/>
              </a:rPr>
              <a:t>大学）</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＊サークル学</a:t>
            </a:r>
            <a:r>
              <a:rPr lang="en-US" altLang="ja-JP" sz="2000" dirty="0">
                <a:latin typeface="HGP明朝B" panose="02020800000000000000" pitchFamily="18" charset="-128"/>
                <a:ea typeface="HGP明朝B" panose="02020800000000000000" pitchFamily="18" charset="-128"/>
              </a:rPr>
              <a:t>Y</a:t>
            </a:r>
          </a:p>
          <a:p>
            <a:pPr marL="0" indent="0">
              <a:buNone/>
            </a:pPr>
            <a:r>
              <a:rPr lang="ja-JP" altLang="en-US" sz="2000" dirty="0">
                <a:latin typeface="HGP明朝B" panose="02020800000000000000" pitchFamily="18" charset="-128"/>
                <a:ea typeface="HGP明朝B" panose="02020800000000000000" pitchFamily="18" charset="-128"/>
              </a:rPr>
              <a:t>　　中央大・慶応大・立教大・清泉女子大・フェリス女子大・国際基督教大・同志社大・関西学院大・</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聖和キャンパス・神戸女学院大・大阪</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国際専門学校・広島大・長崎ウエスレヤン大・</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西南学院大・九州ルーテル学院大（</a:t>
            </a:r>
            <a:r>
              <a:rPr lang="en-US" altLang="ja-JP" sz="2000" dirty="0">
                <a:latin typeface="HGP明朝B" panose="02020800000000000000" pitchFamily="18" charset="-128"/>
                <a:ea typeface="HGP明朝B" panose="02020800000000000000" pitchFamily="18" charset="-128"/>
              </a:rPr>
              <a:t>15</a:t>
            </a:r>
            <a:r>
              <a:rPr lang="ja-JP" altLang="en-US" sz="2000" dirty="0">
                <a:latin typeface="HGP明朝B" panose="02020800000000000000" pitchFamily="18" charset="-128"/>
                <a:ea typeface="HGP明朝B" panose="02020800000000000000" pitchFamily="18" charset="-128"/>
              </a:rPr>
              <a:t>大学）</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＊シニア登録学</a:t>
            </a:r>
            <a:r>
              <a:rPr lang="en-US" altLang="ja-JP" sz="2000" dirty="0">
                <a:latin typeface="HGP明朝B" panose="02020800000000000000" pitchFamily="18" charset="-128"/>
                <a:ea typeface="HGP明朝B" panose="02020800000000000000" pitchFamily="18" charset="-128"/>
              </a:rPr>
              <a:t>Y</a:t>
            </a:r>
          </a:p>
          <a:p>
            <a:pPr marL="0" indent="0">
              <a:buNone/>
            </a:pPr>
            <a:r>
              <a:rPr lang="ja-JP" altLang="en-US" sz="2000" dirty="0">
                <a:latin typeface="HGP明朝B" panose="02020800000000000000" pitchFamily="18" charset="-128"/>
                <a:ea typeface="HGP明朝B" panose="02020800000000000000" pitchFamily="18" charset="-128"/>
              </a:rPr>
              <a:t>　　　弘前大・大阪大・神戸大・鳥取大・岡山大（</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大学）</a:t>
            </a:r>
            <a:endParaRPr kumimoji="1" lang="en-US" altLang="ja-JP" sz="2000" dirty="0">
              <a:latin typeface="HGP明朝B" panose="02020800000000000000" pitchFamily="18" charset="-128"/>
              <a:ea typeface="HGP明朝B" panose="02020800000000000000" pitchFamily="18" charset="-128"/>
            </a:endParaRPr>
          </a:p>
          <a:p>
            <a:pPr marL="0" indent="0">
              <a:buNone/>
            </a:pPr>
            <a:endParaRPr kumimoji="1" lang="ja-JP" altLang="en-US" sz="2000" dirty="0">
              <a:latin typeface="HGP明朝B" panose="02020800000000000000" pitchFamily="18" charset="-128"/>
              <a:ea typeface="HGP明朝B" panose="02020800000000000000" pitchFamily="18" charset="-128"/>
            </a:endParaRPr>
          </a:p>
        </p:txBody>
      </p:sp>
      <p:sp>
        <p:nvSpPr>
          <p:cNvPr id="4" name="タイトル 1">
            <a:extLst>
              <a:ext uri="{FF2B5EF4-FFF2-40B4-BE49-F238E27FC236}">
                <a16:creationId xmlns:a16="http://schemas.microsoft.com/office/drawing/2014/main" id="{712B5FA2-FB91-FFF5-BB5A-9A0ED0FFBA6C}"/>
              </a:ext>
            </a:extLst>
          </p:cNvPr>
          <p:cNvSpPr>
            <a:spLocks noGrp="1"/>
          </p:cNvSpPr>
          <p:nvPr>
            <p:ph type="title"/>
          </p:nvPr>
        </p:nvSpPr>
        <p:spPr>
          <a:xfrm>
            <a:off x="559837" y="365125"/>
            <a:ext cx="11028783" cy="893763"/>
          </a:xfrm>
          <a:solidFill>
            <a:schemeClr val="accent2">
              <a:lumMod val="40000"/>
              <a:lumOff val="60000"/>
            </a:schemeClr>
          </a:solidFill>
        </p:spPr>
        <p:txBody>
          <a:bodyPr>
            <a:normAutofit/>
          </a:bodyPr>
          <a:lstStyle/>
          <a:p>
            <a:pPr algn="ctr"/>
            <a:r>
              <a:rPr kumimoji="1" lang="ja-JP" altLang="en-US" sz="3200" dirty="0">
                <a:latin typeface="HGS明朝B" panose="02020800000000000000" pitchFamily="18" charset="-128"/>
                <a:ea typeface="HGS明朝B" panose="02020800000000000000" pitchFamily="18" charset="-128"/>
              </a:rPr>
              <a:t>１６．</a:t>
            </a:r>
            <a:r>
              <a:rPr lang="en-US" altLang="ja-JP" sz="3200" dirty="0">
                <a:latin typeface="HGS明朝B" panose="02020800000000000000" pitchFamily="18" charset="-128"/>
                <a:ea typeface="HGS明朝B" panose="02020800000000000000" pitchFamily="18" charset="-128"/>
              </a:rPr>
              <a:t>YMCA</a:t>
            </a:r>
            <a:r>
              <a:rPr lang="ja-JP" altLang="en-US" sz="3200" dirty="0">
                <a:latin typeface="HGS明朝B" panose="02020800000000000000" pitchFamily="18" charset="-128"/>
                <a:ea typeface="HGS明朝B" panose="02020800000000000000" pitchFamily="18" charset="-128"/>
              </a:rPr>
              <a:t>の歴史と現状（日本）</a:t>
            </a:r>
            <a:endParaRPr kumimoji="1" lang="ja-JP" altLang="en-US" sz="32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3478090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D1B121-EAEA-ABF2-4819-E4C8F11FB818}"/>
              </a:ext>
            </a:extLst>
          </p:cNvPr>
          <p:cNvSpPr>
            <a:spLocks noGrp="1"/>
          </p:cNvSpPr>
          <p:nvPr>
            <p:ph type="title"/>
          </p:nvPr>
        </p:nvSpPr>
        <p:spPr>
          <a:xfrm>
            <a:off x="289249" y="121298"/>
            <a:ext cx="11457991" cy="1054360"/>
          </a:xfrm>
          <a:solidFill>
            <a:schemeClr val="accent2">
              <a:lumMod val="20000"/>
              <a:lumOff val="80000"/>
            </a:schemeClr>
          </a:solidFill>
        </p:spPr>
        <p:txBody>
          <a:bodyPr>
            <a:normAutofit/>
          </a:bodyPr>
          <a:lstStyle/>
          <a:p>
            <a:pPr algn="ctr"/>
            <a:r>
              <a:rPr kumimoji="1" lang="ja-JP" altLang="en-US" sz="3200" dirty="0">
                <a:latin typeface="HGP明朝B" panose="02020800000000000000" pitchFamily="18" charset="-128"/>
                <a:ea typeface="HGP明朝B" panose="02020800000000000000" pitchFamily="18" charset="-128"/>
              </a:rPr>
              <a:t>１７．横浜</a:t>
            </a:r>
            <a:r>
              <a:rPr kumimoji="1" lang="en-US" altLang="ja-JP" sz="3200" dirty="0">
                <a:latin typeface="HGP明朝B" panose="02020800000000000000" pitchFamily="18" charset="-128"/>
                <a:ea typeface="HGP明朝B" panose="02020800000000000000" pitchFamily="18" charset="-128"/>
              </a:rPr>
              <a:t>YMCA</a:t>
            </a:r>
            <a:r>
              <a:rPr kumimoji="1" lang="ja-JP" altLang="en-US" sz="3200" dirty="0">
                <a:latin typeface="HGP明朝B" panose="02020800000000000000" pitchFamily="18" charset="-128"/>
                <a:ea typeface="HGP明朝B" panose="02020800000000000000" pitchFamily="18" charset="-128"/>
              </a:rPr>
              <a:t>の現況</a:t>
            </a:r>
          </a:p>
        </p:txBody>
      </p:sp>
      <p:sp>
        <p:nvSpPr>
          <p:cNvPr id="3" name="コンテンツ プレースホルダー 2">
            <a:extLst>
              <a:ext uri="{FF2B5EF4-FFF2-40B4-BE49-F238E27FC236}">
                <a16:creationId xmlns:a16="http://schemas.microsoft.com/office/drawing/2014/main" id="{25E5B0E4-517F-EC7C-835C-70764F804EC8}"/>
              </a:ext>
            </a:extLst>
          </p:cNvPr>
          <p:cNvSpPr>
            <a:spLocks noGrp="1"/>
          </p:cNvSpPr>
          <p:nvPr>
            <p:ph idx="1"/>
          </p:nvPr>
        </p:nvSpPr>
        <p:spPr>
          <a:xfrm>
            <a:off x="289249" y="1175659"/>
            <a:ext cx="11457991" cy="5271794"/>
          </a:xfrm>
          <a:solidFill>
            <a:schemeClr val="accent1">
              <a:lumMod val="20000"/>
              <a:lumOff val="80000"/>
            </a:schemeClr>
          </a:solidFill>
        </p:spPr>
        <p:txBody>
          <a:bodyPr>
            <a:normAutofit lnSpcReduction="10000"/>
          </a:bodyPr>
          <a:lstStyle/>
          <a:p>
            <a:pPr marL="0" indent="0">
              <a:buNone/>
            </a:pPr>
            <a:r>
              <a:rPr kumimoji="1" lang="ja-JP" altLang="en-US" sz="2400" dirty="0">
                <a:latin typeface="HGP明朝B" panose="02020800000000000000" pitchFamily="18" charset="-128"/>
                <a:ea typeface="HGP明朝B" panose="02020800000000000000" pitchFamily="18" charset="-128"/>
              </a:rPr>
              <a:t>１．会員組織</a:t>
            </a:r>
            <a:endParaRPr kumimoji="1" lang="en-US" altLang="ja-JP" sz="24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＊会員総会（</a:t>
            </a:r>
            <a:r>
              <a:rPr kumimoji="1" lang="en-US" altLang="ja-JP" sz="2000" dirty="0">
                <a:latin typeface="HGP明朝B" panose="02020800000000000000" pitchFamily="18" charset="-128"/>
                <a:ea typeface="HGP明朝B" panose="02020800000000000000" pitchFamily="18" charset="-128"/>
              </a:rPr>
              <a:t>2022</a:t>
            </a:r>
            <a:r>
              <a:rPr kumimoji="1" lang="ja-JP" altLang="en-US" sz="2000" dirty="0">
                <a:latin typeface="HGP明朝B" panose="02020800000000000000" pitchFamily="18" charset="-128"/>
                <a:ea typeface="HGP明朝B" panose="02020800000000000000" pitchFamily="18" charset="-128"/>
              </a:rPr>
              <a:t>年度）　　　　　　　　　　　　　　　　　　＊常議員会　</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維持会員総数　</a:t>
            </a:r>
            <a:r>
              <a:rPr lang="en-US" altLang="ja-JP" sz="2000" dirty="0">
                <a:latin typeface="HGP明朝B" panose="02020800000000000000" pitchFamily="18" charset="-128"/>
                <a:ea typeface="HGP明朝B" panose="02020800000000000000" pitchFamily="18" charset="-128"/>
              </a:rPr>
              <a:t>1,315</a:t>
            </a:r>
            <a:r>
              <a:rPr lang="ja-JP" altLang="en-US" sz="2000" dirty="0">
                <a:latin typeface="HGP明朝B" panose="02020800000000000000" pitchFamily="18" charset="-128"/>
                <a:ea typeface="HGP明朝B" panose="02020800000000000000" pitchFamily="18" charset="-128"/>
              </a:rPr>
              <a:t>人　　　　　　　　　　　　　　　　　　　　常議員　</a:t>
            </a:r>
            <a:r>
              <a:rPr lang="en-US" altLang="ja-JP" sz="2000" dirty="0">
                <a:latin typeface="HGP明朝B" panose="02020800000000000000" pitchFamily="18" charset="-128"/>
                <a:ea typeface="HGP明朝B" panose="02020800000000000000" pitchFamily="18" charset="-128"/>
              </a:rPr>
              <a:t>30</a:t>
            </a:r>
            <a:r>
              <a:rPr lang="ja-JP" altLang="en-US" sz="2000" dirty="0">
                <a:latin typeface="HGP明朝B" panose="02020800000000000000" pitchFamily="18" charset="-128"/>
                <a:ea typeface="HGP明朝B" panose="02020800000000000000" pitchFamily="18" charset="-128"/>
              </a:rPr>
              <a:t>人（会員総会で選出）　</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内総会構成員　　</a:t>
            </a:r>
            <a:r>
              <a:rPr kumimoji="1" lang="en-US" altLang="ja-JP" sz="2000" dirty="0">
                <a:latin typeface="HGP明朝B" panose="02020800000000000000" pitchFamily="18" charset="-128"/>
                <a:ea typeface="HGP明朝B" panose="02020800000000000000" pitchFamily="18" charset="-128"/>
              </a:rPr>
              <a:t>443</a:t>
            </a:r>
            <a:r>
              <a:rPr kumimoji="1" lang="ja-JP" altLang="en-US" sz="2000" dirty="0">
                <a:latin typeface="HGP明朝B" panose="02020800000000000000" pitchFamily="18" charset="-128"/>
                <a:ea typeface="HGP明朝B" panose="02020800000000000000" pitchFamily="18" charset="-128"/>
              </a:rPr>
              <a:t>人　　　　　　　　　　　　　　　　　　　　　　 （財団）理事</a:t>
            </a:r>
            <a:r>
              <a:rPr kumimoji="1" lang="en-US" altLang="ja-JP" sz="2000" dirty="0">
                <a:latin typeface="HGP明朝B" panose="02020800000000000000" pitchFamily="18" charset="-128"/>
                <a:ea typeface="HGP明朝B" panose="02020800000000000000" pitchFamily="18" charset="-128"/>
              </a:rPr>
              <a:t>6</a:t>
            </a:r>
            <a:r>
              <a:rPr kumimoji="1" lang="ja-JP" altLang="en-US" sz="2000" dirty="0">
                <a:latin typeface="HGP明朝B" panose="02020800000000000000" pitchFamily="18" charset="-128"/>
                <a:ea typeface="HGP明朝B" panose="02020800000000000000" pitchFamily="18" charset="-128"/>
              </a:rPr>
              <a:t>人、評議員</a:t>
            </a:r>
            <a:r>
              <a:rPr kumimoji="1" lang="en-US" altLang="ja-JP" sz="2000" dirty="0">
                <a:latin typeface="HGP明朝B" panose="02020800000000000000" pitchFamily="18" charset="-128"/>
                <a:ea typeface="HGP明朝B" panose="02020800000000000000" pitchFamily="18" charset="-128"/>
              </a:rPr>
              <a:t>6</a:t>
            </a:r>
            <a:r>
              <a:rPr kumimoji="1" lang="ja-JP" altLang="en-US" sz="2000" dirty="0">
                <a:latin typeface="HGP明朝B" panose="02020800000000000000" pitchFamily="18" charset="-128"/>
                <a:ea typeface="HGP明朝B" panose="02020800000000000000" pitchFamily="18" charset="-128"/>
              </a:rPr>
              <a:t>人</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ｸﾘｽﾁｬﾝ　　　　</a:t>
            </a:r>
            <a:r>
              <a:rPr lang="en-US" altLang="ja-JP" sz="2000" dirty="0">
                <a:latin typeface="HGP明朝B" panose="02020800000000000000" pitchFamily="18" charset="-128"/>
                <a:ea typeface="HGP明朝B" panose="02020800000000000000" pitchFamily="18" charset="-128"/>
              </a:rPr>
              <a:t>222</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50%</a:t>
            </a:r>
            <a:r>
              <a:rPr lang="ja-JP" altLang="en-US" sz="2000" dirty="0">
                <a:latin typeface="HGP明朝B" panose="02020800000000000000" pitchFamily="18" charset="-128"/>
                <a:ea typeface="HGP明朝B" panose="02020800000000000000" pitchFamily="18" charset="-128"/>
              </a:rPr>
              <a:t>以上）　　　　　　　　　　　　　　　　（学校）理事</a:t>
            </a:r>
            <a:r>
              <a:rPr lang="en-US" altLang="ja-JP" sz="2000" dirty="0">
                <a:latin typeface="HGP明朝B" panose="02020800000000000000" pitchFamily="18" charset="-128"/>
                <a:ea typeface="HGP明朝B" panose="02020800000000000000" pitchFamily="18" charset="-128"/>
              </a:rPr>
              <a:t>6</a:t>
            </a:r>
            <a:r>
              <a:rPr lang="ja-JP" altLang="en-US" sz="2000" dirty="0">
                <a:latin typeface="HGP明朝B" panose="02020800000000000000" pitchFamily="18" charset="-128"/>
                <a:ea typeface="HGP明朝B" panose="02020800000000000000" pitchFamily="18" charset="-128"/>
              </a:rPr>
              <a:t>人、評議員</a:t>
            </a:r>
            <a:r>
              <a:rPr lang="en-US" altLang="ja-JP" sz="2000" dirty="0">
                <a:latin typeface="HGP明朝B" panose="02020800000000000000" pitchFamily="18" charset="-128"/>
                <a:ea typeface="HGP明朝B" panose="02020800000000000000" pitchFamily="18" charset="-128"/>
              </a:rPr>
              <a:t>13</a:t>
            </a:r>
            <a:r>
              <a:rPr lang="ja-JP" altLang="en-US" sz="2000" dirty="0">
                <a:latin typeface="HGP明朝B" panose="02020800000000000000" pitchFamily="18" charset="-128"/>
                <a:ea typeface="HGP明朝B" panose="02020800000000000000" pitchFamily="18" charset="-128"/>
              </a:rPr>
              <a:t>人</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ノンクリスチャン　</a:t>
            </a:r>
            <a:r>
              <a:rPr kumimoji="1" lang="en-US" altLang="ja-JP" sz="2000" dirty="0">
                <a:latin typeface="HGP明朝B" panose="02020800000000000000" pitchFamily="18" charset="-128"/>
                <a:ea typeface="HGP明朝B" panose="02020800000000000000" pitchFamily="18" charset="-128"/>
              </a:rPr>
              <a:t>221</a:t>
            </a:r>
            <a:r>
              <a:rPr kumimoji="1" lang="ja-JP" altLang="en-US" sz="2000" dirty="0">
                <a:latin typeface="HGP明朝B" panose="02020800000000000000" pitchFamily="18" charset="-128"/>
                <a:ea typeface="HGP明朝B" panose="02020800000000000000" pitchFamily="18" charset="-128"/>
              </a:rPr>
              <a:t>人　　　　　　　　　　　　　　　　　　　　　　（社福）理事</a:t>
            </a:r>
            <a:r>
              <a:rPr kumimoji="1" lang="en-US" altLang="ja-JP" sz="2000" dirty="0">
                <a:latin typeface="HGP明朝B" panose="02020800000000000000" pitchFamily="18" charset="-128"/>
                <a:ea typeface="HGP明朝B" panose="02020800000000000000" pitchFamily="18" charset="-128"/>
              </a:rPr>
              <a:t>7</a:t>
            </a:r>
            <a:r>
              <a:rPr kumimoji="1" lang="ja-JP" altLang="en-US" sz="2000" dirty="0">
                <a:latin typeface="HGP明朝B" panose="02020800000000000000" pitchFamily="18" charset="-128"/>
                <a:ea typeface="HGP明朝B" panose="02020800000000000000" pitchFamily="18" charset="-128"/>
              </a:rPr>
              <a:t>人、評議員</a:t>
            </a:r>
            <a:r>
              <a:rPr kumimoji="1" lang="en-US" altLang="ja-JP" sz="2000" dirty="0">
                <a:latin typeface="HGP明朝B" panose="02020800000000000000" pitchFamily="18" charset="-128"/>
                <a:ea typeface="HGP明朝B" panose="02020800000000000000" pitchFamily="18" charset="-128"/>
              </a:rPr>
              <a:t>15</a:t>
            </a:r>
            <a:r>
              <a:rPr kumimoji="1" lang="ja-JP" altLang="en-US" sz="2000" dirty="0">
                <a:latin typeface="HGP明朝B" panose="02020800000000000000" pitchFamily="18" charset="-128"/>
                <a:ea typeface="HGP明朝B" panose="02020800000000000000" pitchFamily="18" charset="-128"/>
              </a:rPr>
              <a:t>人　</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(NPO)</a:t>
            </a:r>
            <a:r>
              <a:rPr lang="ja-JP" altLang="en-US" sz="2000" dirty="0">
                <a:latin typeface="HGP明朝B" panose="02020800000000000000" pitchFamily="18" charset="-128"/>
                <a:ea typeface="HGP明朝B" panose="02020800000000000000" pitchFamily="18" charset="-128"/>
              </a:rPr>
              <a:t>理事</a:t>
            </a:r>
            <a:r>
              <a:rPr lang="en-US" altLang="ja-JP" sz="2000" dirty="0">
                <a:latin typeface="HGP明朝B" panose="02020800000000000000" pitchFamily="18" charset="-128"/>
                <a:ea typeface="HGP明朝B" panose="02020800000000000000" pitchFamily="18" charset="-128"/>
              </a:rPr>
              <a:t>7</a:t>
            </a:r>
            <a:r>
              <a:rPr lang="ja-JP" altLang="en-US" sz="2000" dirty="0">
                <a:latin typeface="HGP明朝B" panose="02020800000000000000" pitchFamily="18" charset="-128"/>
                <a:ea typeface="HGP明朝B" panose="02020800000000000000" pitchFamily="18" charset="-128"/>
              </a:rPr>
              <a:t>人</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＊賛助会（法人会員）　</a:t>
            </a:r>
            <a:r>
              <a:rPr lang="en-US" altLang="ja-JP" sz="2000" dirty="0">
                <a:latin typeface="HGP明朝B" panose="02020800000000000000" pitchFamily="18" charset="-128"/>
                <a:ea typeface="HGP明朝B" panose="02020800000000000000" pitchFamily="18" charset="-128"/>
              </a:rPr>
              <a:t>2022</a:t>
            </a:r>
            <a:r>
              <a:rPr lang="ja-JP" altLang="en-US" sz="2000" dirty="0">
                <a:latin typeface="HGP明朝B" panose="02020800000000000000" pitchFamily="18" charset="-128"/>
                <a:ea typeface="HGP明朝B" panose="02020800000000000000" pitchFamily="18" charset="-128"/>
              </a:rPr>
              <a:t>年度　　　　　　　　　　　　＊運営委員会　</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１</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賛助会員数　　　　　</a:t>
            </a:r>
            <a:r>
              <a:rPr lang="en-US" altLang="ja-JP" sz="2000" dirty="0">
                <a:latin typeface="HGP明朝B" panose="02020800000000000000" pitchFamily="18" charset="-128"/>
                <a:ea typeface="HGP明朝B" panose="02020800000000000000" pitchFamily="18" charset="-128"/>
              </a:rPr>
              <a:t>49</a:t>
            </a:r>
            <a:r>
              <a:rPr lang="ja-JP" altLang="en-US" sz="2000" dirty="0">
                <a:latin typeface="HGP明朝B" panose="02020800000000000000" pitchFamily="18" charset="-128"/>
                <a:ea typeface="HGP明朝B" panose="02020800000000000000" pitchFamily="18" charset="-128"/>
              </a:rPr>
              <a:t>社                                       中央・北・とつか・藤沢・鎌倉・横須賀・大和・</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川崎・厚木・金沢八景・山手台</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＊事業委員会　</a:t>
            </a:r>
            <a:r>
              <a:rPr lang="en-US" altLang="ja-JP" sz="2000" dirty="0">
                <a:latin typeface="HGP明朝B" panose="02020800000000000000" pitchFamily="18" charset="-128"/>
                <a:ea typeface="HGP明朝B" panose="02020800000000000000" pitchFamily="18" charset="-128"/>
              </a:rPr>
              <a:t>6</a:t>
            </a:r>
          </a:p>
          <a:p>
            <a:pPr marL="0" indent="0">
              <a:buNone/>
            </a:pPr>
            <a:r>
              <a:rPr lang="ja-JP" altLang="en-US" sz="2000" dirty="0">
                <a:latin typeface="HGP明朝B" panose="02020800000000000000" pitchFamily="18" charset="-128"/>
                <a:ea typeface="HGP明朝B" panose="02020800000000000000" pitchFamily="18" charset="-128"/>
              </a:rPr>
              <a:t>　　　　　　　　　　　　　　　　　　　　　　　　　　　　　　　　　　　青少年基金、国際・地域、ユースリーダー、</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会員事業、</a:t>
            </a:r>
            <a:r>
              <a:rPr lang="en-US" altLang="ja-JP" sz="2000" dirty="0">
                <a:latin typeface="HGP明朝B" panose="02020800000000000000" pitchFamily="18" charset="-128"/>
                <a:ea typeface="HGP明朝B" panose="02020800000000000000" pitchFamily="18" charset="-128"/>
              </a:rPr>
              <a:t>BAPY</a:t>
            </a:r>
            <a:r>
              <a:rPr lang="ja-JP" altLang="en-US" sz="2000" dirty="0">
                <a:latin typeface="HGP明朝B" panose="02020800000000000000" pitchFamily="18" charset="-128"/>
                <a:ea typeface="HGP明朝B" panose="02020800000000000000" pitchFamily="18" charset="-128"/>
              </a:rPr>
              <a:t>基金、富士山</a:t>
            </a:r>
            <a:r>
              <a:rPr lang="en-US" altLang="ja-JP" sz="2000" dirty="0">
                <a:latin typeface="HGP明朝B" panose="02020800000000000000" pitchFamily="18" charset="-128"/>
                <a:ea typeface="HGP明朝B" panose="02020800000000000000" pitchFamily="18" charset="-128"/>
              </a:rPr>
              <a:t>YMCA</a:t>
            </a:r>
          </a:p>
          <a:p>
            <a:pPr marL="0" indent="0">
              <a:buNone/>
            </a:pPr>
            <a:r>
              <a:rPr kumimoji="1" lang="ja-JP" altLang="en-US" sz="2000" dirty="0">
                <a:latin typeface="HGP明朝B" panose="02020800000000000000" pitchFamily="18" charset="-128"/>
                <a:ea typeface="HGP明朝B" panose="02020800000000000000" pitchFamily="18" charset="-128"/>
              </a:rPr>
              <a:t>　　                                                                    　　</a:t>
            </a:r>
          </a:p>
        </p:txBody>
      </p:sp>
    </p:spTree>
    <p:extLst>
      <p:ext uri="{BB962C8B-B14F-4D97-AF65-F5344CB8AC3E}">
        <p14:creationId xmlns:p14="http://schemas.microsoft.com/office/powerpoint/2010/main" val="1120167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E9992DE3-0991-D901-DB7F-4AB5024A5DA0}"/>
              </a:ext>
            </a:extLst>
          </p:cNvPr>
          <p:cNvSpPr>
            <a:spLocks noGrp="1"/>
          </p:cNvSpPr>
          <p:nvPr>
            <p:ph idx="1"/>
          </p:nvPr>
        </p:nvSpPr>
        <p:spPr>
          <a:xfrm>
            <a:off x="303244" y="905070"/>
            <a:ext cx="11555963" cy="5598367"/>
          </a:xfrm>
          <a:solidFill>
            <a:schemeClr val="accent1">
              <a:lumMod val="20000"/>
              <a:lumOff val="80000"/>
            </a:schemeClr>
          </a:solidFill>
        </p:spPr>
        <p:txBody>
          <a:bodyPr>
            <a:normAutofit/>
          </a:bodyPr>
          <a:lstStyle/>
          <a:p>
            <a:pPr marL="0" indent="0">
              <a:buNone/>
            </a:pPr>
            <a:r>
              <a:rPr kumimoji="1" lang="en-US" altLang="ja-JP" sz="2400" dirty="0">
                <a:latin typeface="HGP明朝B" panose="02020800000000000000" pitchFamily="18" charset="-128"/>
                <a:ea typeface="HGP明朝B" panose="02020800000000000000" pitchFamily="18" charset="-128"/>
              </a:rPr>
              <a:t>3.</a:t>
            </a:r>
            <a:r>
              <a:rPr kumimoji="1" lang="ja-JP" altLang="en-US" sz="2400" dirty="0">
                <a:latin typeface="HGP明朝B" panose="02020800000000000000" pitchFamily="18" charset="-128"/>
                <a:ea typeface="HGP明朝B" panose="02020800000000000000" pitchFamily="18" charset="-128"/>
              </a:rPr>
              <a:t>　運営組織</a:t>
            </a:r>
            <a:endParaRPr kumimoji="1" lang="en-US" altLang="ja-JP" sz="2400" dirty="0">
              <a:latin typeface="HGP明朝B" panose="02020800000000000000" pitchFamily="18" charset="-128"/>
              <a:ea typeface="HGP明朝B" panose="02020800000000000000" pitchFamily="18" charset="-128"/>
            </a:endParaRPr>
          </a:p>
          <a:p>
            <a:pPr marL="0" indent="0" algn="ctr">
              <a:buNone/>
            </a:pPr>
            <a:endParaRPr kumimoji="1" lang="en-US" altLang="ja-JP" sz="2400" dirty="0">
              <a:latin typeface="HGP明朝B" panose="02020800000000000000" pitchFamily="18" charset="-128"/>
              <a:ea typeface="HGP明朝B" panose="02020800000000000000" pitchFamily="18" charset="-128"/>
            </a:endParaRPr>
          </a:p>
          <a:p>
            <a:pPr marL="0" indent="0">
              <a:buNone/>
            </a:pPr>
            <a:r>
              <a:rPr kumimoji="1" lang="ja-JP" altLang="en-US" sz="2400" dirty="0">
                <a:latin typeface="HGP明朝B" panose="02020800000000000000" pitchFamily="18" charset="-128"/>
                <a:ea typeface="HGP明朝B" panose="02020800000000000000" pitchFamily="18" charset="-128"/>
              </a:rPr>
              <a:t>　　　　　　　　　</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r>
              <a:rPr lang="ja-JP" altLang="en-US" sz="2000" dirty="0">
                <a:latin typeface="HGP明朝B" panose="02020800000000000000" pitchFamily="18" charset="-128"/>
                <a:ea typeface="HGP明朝B" panose="02020800000000000000" pitchFamily="18" charset="-128"/>
              </a:rPr>
              <a:t>公益財団法人　　学校法人　　社会福祉法人　</a:t>
            </a:r>
            <a:r>
              <a:rPr lang="en-US" altLang="ja-JP" sz="2000" dirty="0">
                <a:latin typeface="HGP明朝B" panose="02020800000000000000" pitchFamily="18" charset="-128"/>
                <a:ea typeface="HGP明朝B" panose="02020800000000000000" pitchFamily="18" charset="-128"/>
              </a:rPr>
              <a:t>NPO</a:t>
            </a:r>
            <a:r>
              <a:rPr lang="ja-JP" altLang="en-US" sz="2000" dirty="0">
                <a:latin typeface="HGP明朝B" panose="02020800000000000000" pitchFamily="18" charset="-128"/>
                <a:ea typeface="HGP明朝B" panose="02020800000000000000" pitchFamily="18" charset="-128"/>
              </a:rPr>
              <a:t>法人　有限会社</a:t>
            </a: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400" dirty="0">
                <a:latin typeface="HGP明朝B" panose="02020800000000000000" pitchFamily="18" charset="-128"/>
                <a:ea typeface="HGP明朝B" panose="02020800000000000000" pitchFamily="18" charset="-128"/>
              </a:rPr>
              <a:t>４．事業活動</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　健康教育（キャンプ・水泳・スキー・サッカー・ウエルネス等）</a:t>
            </a:r>
            <a:r>
              <a:rPr lang="en-US" altLang="ja-JP" sz="2000" dirty="0">
                <a:latin typeface="HGP明朝B" panose="02020800000000000000" pitchFamily="18" charset="-128"/>
                <a:ea typeface="HGP明朝B" panose="02020800000000000000" pitchFamily="18" charset="-128"/>
              </a:rPr>
              <a:t>2022</a:t>
            </a:r>
            <a:r>
              <a:rPr lang="ja-JP" altLang="en-US" sz="2000" dirty="0">
                <a:latin typeface="HGP明朝B" panose="02020800000000000000" pitchFamily="18" charset="-128"/>
                <a:ea typeface="HGP明朝B" panose="02020800000000000000" pitchFamily="18" charset="-128"/>
              </a:rPr>
              <a:t>年度事業規模</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(2)</a:t>
            </a:r>
            <a:r>
              <a:rPr kumimoji="1" lang="ja-JP" altLang="en-US" sz="2000" dirty="0">
                <a:latin typeface="HGP明朝B" panose="02020800000000000000" pitchFamily="18" charset="-128"/>
                <a:ea typeface="HGP明朝B" panose="02020800000000000000" pitchFamily="18" charset="-128"/>
              </a:rPr>
              <a:t>　語学教育（幼児・中高生・成人に対する外国語クラス等）</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(3)</a:t>
            </a:r>
            <a:r>
              <a:rPr lang="ja-JP" altLang="en-US" sz="2000" dirty="0">
                <a:latin typeface="HGP明朝B" panose="02020800000000000000" pitchFamily="18" charset="-128"/>
                <a:ea typeface="HGP明朝B" panose="02020800000000000000" pitchFamily="18" charset="-128"/>
              </a:rPr>
              <a:t>　専門学校（作業療法・日本語・健康福祉・ｽﾎﾟｰﾂｲﾝｽﾄﾗｸﾀ・国際ﾋﾞｼﾞﾈｽ等）</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(4)</a:t>
            </a:r>
            <a:r>
              <a:rPr lang="ja-JP" altLang="en-US" sz="2000" dirty="0">
                <a:latin typeface="HGP明朝B" panose="02020800000000000000" pitchFamily="18" charset="-128"/>
                <a:ea typeface="HGP明朝B" panose="02020800000000000000" pitchFamily="18" charset="-128"/>
              </a:rPr>
              <a:t>　保育（とつか・とつか乳児・マナ・山手台・いずみ・東とつか・東かながわ等</a:t>
            </a:r>
            <a:r>
              <a:rPr lang="en-US" altLang="ja-JP" sz="2000" dirty="0">
                <a:latin typeface="HGP明朝B" panose="02020800000000000000" pitchFamily="18" charset="-128"/>
                <a:ea typeface="HGP明朝B" panose="02020800000000000000" pitchFamily="18" charset="-128"/>
              </a:rPr>
              <a:t>14</a:t>
            </a:r>
            <a:r>
              <a:rPr lang="ja-JP" altLang="en-US" sz="2000" dirty="0">
                <a:latin typeface="HGP明朝B" panose="02020800000000000000" pitchFamily="18" charset="-128"/>
                <a:ea typeface="HGP明朝B" panose="02020800000000000000" pitchFamily="18" charset="-128"/>
              </a:rPr>
              <a:t>保育園）</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　アフタースクール（菊名小学校・横須賀学院小学校等</a:t>
            </a:r>
            <a:r>
              <a:rPr lang="en-US" altLang="ja-JP" sz="2000" dirty="0">
                <a:latin typeface="HGP明朝B" panose="02020800000000000000" pitchFamily="18" charset="-128"/>
                <a:ea typeface="HGP明朝B" panose="02020800000000000000" pitchFamily="18" charset="-128"/>
              </a:rPr>
              <a:t>15</a:t>
            </a:r>
            <a:r>
              <a:rPr lang="ja-JP" altLang="en-US" sz="2000" dirty="0">
                <a:latin typeface="HGP明朝B" panose="02020800000000000000" pitchFamily="18" charset="-128"/>
                <a:ea typeface="HGP明朝B" panose="02020800000000000000" pitchFamily="18" charset="-128"/>
              </a:rPr>
              <a:t>拠点での学童・キッズ活動</a:t>
            </a: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000" dirty="0">
              <a:latin typeface="HGP明朝B" panose="02020800000000000000" pitchFamily="18" charset="-128"/>
              <a:ea typeface="HGP明朝B" panose="02020800000000000000" pitchFamily="18" charset="-128"/>
            </a:endParaRPr>
          </a:p>
          <a:p>
            <a:pPr marL="0" indent="0">
              <a:buNone/>
            </a:pPr>
            <a:endParaRPr kumimoji="1" lang="en-US" altLang="ja-JP" sz="2400" dirty="0">
              <a:latin typeface="HGP明朝B" panose="02020800000000000000" pitchFamily="18" charset="-128"/>
              <a:ea typeface="HGP明朝B" panose="02020800000000000000" pitchFamily="18" charset="-128"/>
            </a:endParaRPr>
          </a:p>
          <a:p>
            <a:pPr marL="0" indent="0">
              <a:buNone/>
            </a:pPr>
            <a:endParaRPr lang="en-US" altLang="ja-JP" sz="2400" dirty="0">
              <a:latin typeface="HGP明朝B" panose="02020800000000000000" pitchFamily="18" charset="-128"/>
              <a:ea typeface="HGP明朝B" panose="02020800000000000000" pitchFamily="18" charset="-128"/>
            </a:endParaRPr>
          </a:p>
          <a:p>
            <a:pPr marL="0" indent="0">
              <a:buNone/>
            </a:pPr>
            <a:endParaRPr kumimoji="1" lang="en-US" altLang="ja-JP" sz="2400" dirty="0">
              <a:latin typeface="HGP明朝B" panose="02020800000000000000" pitchFamily="18" charset="-128"/>
              <a:ea typeface="HGP明朝B" panose="02020800000000000000" pitchFamily="18" charset="-128"/>
            </a:endParaRPr>
          </a:p>
        </p:txBody>
      </p:sp>
      <p:sp>
        <p:nvSpPr>
          <p:cNvPr id="4" name="タイトル 1">
            <a:extLst>
              <a:ext uri="{FF2B5EF4-FFF2-40B4-BE49-F238E27FC236}">
                <a16:creationId xmlns:a16="http://schemas.microsoft.com/office/drawing/2014/main" id="{DD688C5C-2185-ECF1-64A7-87F209CBB182}"/>
              </a:ext>
            </a:extLst>
          </p:cNvPr>
          <p:cNvSpPr>
            <a:spLocks noGrp="1"/>
          </p:cNvSpPr>
          <p:nvPr>
            <p:ph type="title"/>
          </p:nvPr>
        </p:nvSpPr>
        <p:spPr>
          <a:xfrm>
            <a:off x="303244" y="74646"/>
            <a:ext cx="11555964" cy="830424"/>
          </a:xfrm>
          <a:solidFill>
            <a:schemeClr val="accent2">
              <a:lumMod val="20000"/>
              <a:lumOff val="80000"/>
            </a:schemeClr>
          </a:solidFill>
        </p:spPr>
        <p:txBody>
          <a:bodyPr>
            <a:normAutofit/>
          </a:bodyPr>
          <a:lstStyle/>
          <a:p>
            <a:pPr algn="ctr"/>
            <a:r>
              <a:rPr kumimoji="1" lang="ja-JP" altLang="en-US" sz="3200" dirty="0">
                <a:latin typeface="HGP明朝B" panose="02020800000000000000" pitchFamily="18" charset="-128"/>
                <a:ea typeface="HGP明朝B" panose="02020800000000000000" pitchFamily="18" charset="-128"/>
              </a:rPr>
              <a:t>１</a:t>
            </a:r>
            <a:r>
              <a:rPr lang="ja-JP" altLang="en-US" sz="3200" dirty="0">
                <a:latin typeface="HGP明朝B" panose="02020800000000000000" pitchFamily="18" charset="-128"/>
                <a:ea typeface="HGP明朝B" panose="02020800000000000000" pitchFamily="18" charset="-128"/>
              </a:rPr>
              <a:t>８</a:t>
            </a:r>
            <a:r>
              <a:rPr kumimoji="1" lang="ja-JP" altLang="en-US" sz="3200" dirty="0">
                <a:latin typeface="HGP明朝B" panose="02020800000000000000" pitchFamily="18" charset="-128"/>
                <a:ea typeface="HGP明朝B" panose="02020800000000000000" pitchFamily="18" charset="-128"/>
              </a:rPr>
              <a:t>．横浜</a:t>
            </a:r>
            <a:r>
              <a:rPr kumimoji="1" lang="en-US" altLang="ja-JP" sz="3200" dirty="0">
                <a:latin typeface="HGP明朝B" panose="02020800000000000000" pitchFamily="18" charset="-128"/>
                <a:ea typeface="HGP明朝B" panose="02020800000000000000" pitchFamily="18" charset="-128"/>
              </a:rPr>
              <a:t>YMCA</a:t>
            </a:r>
            <a:r>
              <a:rPr kumimoji="1" lang="ja-JP" altLang="en-US" sz="3200" dirty="0">
                <a:latin typeface="HGP明朝B" panose="02020800000000000000" pitchFamily="18" charset="-128"/>
                <a:ea typeface="HGP明朝B" panose="02020800000000000000" pitchFamily="18" charset="-128"/>
              </a:rPr>
              <a:t>の現況</a:t>
            </a:r>
          </a:p>
        </p:txBody>
      </p:sp>
      <p:sp>
        <p:nvSpPr>
          <p:cNvPr id="6" name="テキスト ボックス 5">
            <a:extLst>
              <a:ext uri="{FF2B5EF4-FFF2-40B4-BE49-F238E27FC236}">
                <a16:creationId xmlns:a16="http://schemas.microsoft.com/office/drawing/2014/main" id="{92041C0F-825A-5A67-2016-DCEFA998A09F}"/>
              </a:ext>
            </a:extLst>
          </p:cNvPr>
          <p:cNvSpPr txBox="1"/>
          <p:nvPr/>
        </p:nvSpPr>
        <p:spPr>
          <a:xfrm>
            <a:off x="3862873" y="2971800"/>
            <a:ext cx="2690327" cy="914400"/>
          </a:xfrm>
          <a:prstGeom prst="rect">
            <a:avLst/>
          </a:prstGeom>
          <a:noFill/>
        </p:spPr>
        <p:txBody>
          <a:bodyPr wrap="square" rtlCol="0">
            <a:spAutoFit/>
          </a:bodyPr>
          <a:lstStyle/>
          <a:p>
            <a:endParaRPr kumimoji="1" lang="ja-JP" altLang="en-US" dirty="0"/>
          </a:p>
        </p:txBody>
      </p:sp>
      <p:sp>
        <p:nvSpPr>
          <p:cNvPr id="7" name="テキスト ボックス 6">
            <a:extLst>
              <a:ext uri="{FF2B5EF4-FFF2-40B4-BE49-F238E27FC236}">
                <a16:creationId xmlns:a16="http://schemas.microsoft.com/office/drawing/2014/main" id="{7ACED999-C5E1-29E5-7647-C1EE6FDA99FF}"/>
              </a:ext>
            </a:extLst>
          </p:cNvPr>
          <p:cNvSpPr txBox="1"/>
          <p:nvPr/>
        </p:nvSpPr>
        <p:spPr>
          <a:xfrm>
            <a:off x="4086808" y="1628192"/>
            <a:ext cx="3741575" cy="400110"/>
          </a:xfrm>
          <a:prstGeom prst="rect">
            <a:avLst/>
          </a:prstGeom>
          <a:noFill/>
        </p:spPr>
        <p:txBody>
          <a:bodyPr wrap="square" rtlCol="0">
            <a:spAutoFit/>
          </a:bodyPr>
          <a:lstStyle/>
          <a:p>
            <a:pPr algn="ctr"/>
            <a:r>
              <a:rPr kumimoji="1" lang="ja-JP" altLang="en-US" sz="2000" dirty="0">
                <a:latin typeface="HGP明朝B" panose="02020800000000000000" pitchFamily="18" charset="-128"/>
                <a:ea typeface="HGP明朝B" panose="02020800000000000000" pitchFamily="18" charset="-128"/>
              </a:rPr>
              <a:t>横浜キリスト教青年会（任意団体）</a:t>
            </a:r>
          </a:p>
        </p:txBody>
      </p:sp>
      <p:cxnSp>
        <p:nvCxnSpPr>
          <p:cNvPr id="9" name="直線コネクタ 8">
            <a:extLst>
              <a:ext uri="{FF2B5EF4-FFF2-40B4-BE49-F238E27FC236}">
                <a16:creationId xmlns:a16="http://schemas.microsoft.com/office/drawing/2014/main" id="{73FE83A3-4494-5EDF-95CF-0399AF7A311B}"/>
              </a:ext>
            </a:extLst>
          </p:cNvPr>
          <p:cNvCxnSpPr/>
          <p:nvPr/>
        </p:nvCxnSpPr>
        <p:spPr>
          <a:xfrm>
            <a:off x="6144208" y="2127380"/>
            <a:ext cx="0" cy="261257"/>
          </a:xfrm>
          <a:prstGeom prst="line">
            <a:avLst/>
          </a:prstGeom>
        </p:spPr>
        <p:style>
          <a:lnRef idx="1">
            <a:schemeClr val="dk1"/>
          </a:lnRef>
          <a:fillRef idx="0">
            <a:schemeClr val="dk1"/>
          </a:fillRef>
          <a:effectRef idx="0">
            <a:schemeClr val="dk1"/>
          </a:effectRef>
          <a:fontRef idx="minor">
            <a:schemeClr val="tx1"/>
          </a:fontRef>
        </p:style>
      </p:cxnSp>
      <p:cxnSp>
        <p:nvCxnSpPr>
          <p:cNvPr id="11" name="直線コネクタ 10">
            <a:extLst>
              <a:ext uri="{FF2B5EF4-FFF2-40B4-BE49-F238E27FC236}">
                <a16:creationId xmlns:a16="http://schemas.microsoft.com/office/drawing/2014/main" id="{6A20E021-CB84-468D-709B-394700D446E1}"/>
              </a:ext>
            </a:extLst>
          </p:cNvPr>
          <p:cNvCxnSpPr/>
          <p:nvPr/>
        </p:nvCxnSpPr>
        <p:spPr>
          <a:xfrm>
            <a:off x="3135086" y="2388637"/>
            <a:ext cx="576631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EDD3B33-E39C-3848-A428-F1EF18A43C9E}"/>
              </a:ext>
            </a:extLst>
          </p:cNvPr>
          <p:cNvCxnSpPr/>
          <p:nvPr/>
        </p:nvCxnSpPr>
        <p:spPr>
          <a:xfrm>
            <a:off x="3144416" y="2388637"/>
            <a:ext cx="0" cy="233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A1EEAA79-4622-5416-722B-05A60FEE40D6}"/>
              </a:ext>
            </a:extLst>
          </p:cNvPr>
          <p:cNvCxnSpPr/>
          <p:nvPr/>
        </p:nvCxnSpPr>
        <p:spPr>
          <a:xfrm>
            <a:off x="4627984" y="2388637"/>
            <a:ext cx="0" cy="214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94B8296E-A1A7-E430-61FB-D2256D5707D8}"/>
              </a:ext>
            </a:extLst>
          </p:cNvPr>
          <p:cNvCxnSpPr/>
          <p:nvPr/>
        </p:nvCxnSpPr>
        <p:spPr>
          <a:xfrm>
            <a:off x="6144208" y="2388637"/>
            <a:ext cx="0" cy="233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E50D28C-BE18-092B-72C5-AF829EDECA72}"/>
              </a:ext>
            </a:extLst>
          </p:cNvPr>
          <p:cNvCxnSpPr/>
          <p:nvPr/>
        </p:nvCxnSpPr>
        <p:spPr>
          <a:xfrm>
            <a:off x="7660431" y="2388637"/>
            <a:ext cx="0" cy="233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C0729C7D-E8D4-D90B-A4E4-2F1DDA82E931}"/>
              </a:ext>
            </a:extLst>
          </p:cNvPr>
          <p:cNvCxnSpPr/>
          <p:nvPr/>
        </p:nvCxnSpPr>
        <p:spPr>
          <a:xfrm>
            <a:off x="8901404" y="2388637"/>
            <a:ext cx="0" cy="23326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421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A6253B-9C15-0341-0EA3-37998D0A6AD6}"/>
              </a:ext>
            </a:extLst>
          </p:cNvPr>
          <p:cNvSpPr>
            <a:spLocks noGrp="1"/>
          </p:cNvSpPr>
          <p:nvPr>
            <p:ph type="ctrTitle"/>
          </p:nvPr>
        </p:nvSpPr>
        <p:spPr>
          <a:xfrm>
            <a:off x="354563" y="111967"/>
            <a:ext cx="11372461" cy="1254377"/>
          </a:xfrm>
          <a:solidFill>
            <a:schemeClr val="accent2">
              <a:lumMod val="40000"/>
              <a:lumOff val="60000"/>
            </a:schemeClr>
          </a:solidFill>
        </p:spPr>
        <p:txBody>
          <a:bodyPr>
            <a:normAutofit/>
          </a:bodyPr>
          <a:lstStyle/>
          <a:p>
            <a:r>
              <a:rPr lang="ja-JP" altLang="en-US" sz="3200" dirty="0">
                <a:latin typeface="HGP明朝B" panose="02020800000000000000" pitchFamily="18" charset="-128"/>
                <a:ea typeface="HGP明朝B" panose="02020800000000000000" pitchFamily="18" charset="-128"/>
              </a:rPr>
              <a:t>１．ワイズメンの条件と「ワイズ」のモットー・綱領・目的</a:t>
            </a:r>
            <a:br>
              <a:rPr lang="en-US" altLang="ja-JP" sz="3200" dirty="0">
                <a:latin typeface="HGP明朝B" panose="02020800000000000000" pitchFamily="18" charset="-128"/>
                <a:ea typeface="HGP明朝B" panose="02020800000000000000" pitchFamily="18" charset="-128"/>
              </a:rPr>
            </a:br>
            <a:endParaRPr kumimoji="1" lang="ja-JP" altLang="en-US" sz="3200" dirty="0">
              <a:latin typeface="HGP明朝B" panose="02020800000000000000" pitchFamily="18" charset="-128"/>
              <a:ea typeface="HGP明朝B" panose="02020800000000000000" pitchFamily="18" charset="-128"/>
            </a:endParaRPr>
          </a:p>
        </p:txBody>
      </p:sp>
      <p:sp>
        <p:nvSpPr>
          <p:cNvPr id="3" name="字幕 2">
            <a:extLst>
              <a:ext uri="{FF2B5EF4-FFF2-40B4-BE49-F238E27FC236}">
                <a16:creationId xmlns:a16="http://schemas.microsoft.com/office/drawing/2014/main" id="{129DD19D-337E-AD9D-9789-9FC1E3874927}"/>
              </a:ext>
            </a:extLst>
          </p:cNvPr>
          <p:cNvSpPr>
            <a:spLocks noGrp="1"/>
          </p:cNvSpPr>
          <p:nvPr>
            <p:ph type="subTitle" idx="1"/>
          </p:nvPr>
        </p:nvSpPr>
        <p:spPr>
          <a:xfrm>
            <a:off x="354563" y="1366343"/>
            <a:ext cx="11372461" cy="4792719"/>
          </a:xfrm>
          <a:solidFill>
            <a:schemeClr val="accent1">
              <a:lumMod val="20000"/>
              <a:lumOff val="80000"/>
            </a:schemeClr>
          </a:solidFill>
        </p:spPr>
        <p:txBody>
          <a:bodyPr>
            <a:normAutofit/>
          </a:bodyPr>
          <a:lstStyle/>
          <a:p>
            <a:pPr algn="l"/>
            <a:r>
              <a:rPr lang="ja-JP" altLang="en-US" dirty="0">
                <a:latin typeface="HGP明朝B" panose="02020800000000000000" pitchFamily="18" charset="-128"/>
                <a:ea typeface="HGP明朝B" panose="02020800000000000000" pitchFamily="18" charset="-128"/>
              </a:rPr>
              <a:t>１．ワイズメンの条件</a:t>
            </a:r>
            <a:endParaRPr lang="en-US" altLang="ja-JP" dirty="0">
              <a:latin typeface="HGP明朝B" panose="02020800000000000000" pitchFamily="18" charset="-128"/>
              <a:ea typeface="HGP明朝B" panose="02020800000000000000" pitchFamily="18" charset="-128"/>
            </a:endParaRPr>
          </a:p>
          <a:p>
            <a:pPr algn="l"/>
            <a:r>
              <a:rPr kumimoji="1" lang="ja-JP" altLang="en-US" sz="2600" dirty="0">
                <a:latin typeface="HGP明朝B" panose="02020800000000000000" pitchFamily="18" charset="-128"/>
                <a:ea typeface="HGP明朝B" panose="02020800000000000000" pitchFamily="18" charset="-128"/>
              </a:rPr>
              <a:t>　</a:t>
            </a:r>
            <a:r>
              <a:rPr kumimoji="1" lang="ja-JP" altLang="en-US" sz="2000" dirty="0">
                <a:latin typeface="HGP明朝B" panose="02020800000000000000" pitchFamily="18" charset="-128"/>
                <a:ea typeface="HGP明朝B" panose="02020800000000000000" pitchFamily="18" charset="-128"/>
              </a:rPr>
              <a:t>＊</a:t>
            </a:r>
            <a:r>
              <a:rPr kumimoji="1" lang="ja-JP" altLang="en-US" sz="2200" dirty="0">
                <a:latin typeface="HGP明朝B" panose="02020800000000000000" pitchFamily="18" charset="-128"/>
                <a:ea typeface="HGP明朝B" panose="02020800000000000000" pitchFamily="18" charset="-128"/>
              </a:rPr>
              <a:t>ワイズメンズクラブの会員は、</a:t>
            </a:r>
            <a:r>
              <a:rPr kumimoji="1" lang="en-US" altLang="ja-JP" sz="2200" dirty="0">
                <a:latin typeface="HGP明朝B" panose="02020800000000000000" pitchFamily="18" charset="-128"/>
                <a:ea typeface="HGP明朝B" panose="02020800000000000000" pitchFamily="18" charset="-128"/>
              </a:rPr>
              <a:t>YMCA</a:t>
            </a:r>
            <a:r>
              <a:rPr kumimoji="1" lang="ja-JP" altLang="en-US" sz="2200" dirty="0">
                <a:latin typeface="HGP明朝B" panose="02020800000000000000" pitchFamily="18" charset="-128"/>
                <a:ea typeface="HGP明朝B" panose="02020800000000000000" pitchFamily="18" charset="-128"/>
              </a:rPr>
              <a:t>の会員になるものとする（東日本区定款第３条３項</a:t>
            </a:r>
            <a:r>
              <a:rPr kumimoji="1" lang="en-US" altLang="ja-JP" sz="2200" dirty="0">
                <a:latin typeface="HGP明朝B" panose="02020800000000000000" pitchFamily="18" charset="-128"/>
                <a:ea typeface="HGP明朝B" panose="02020800000000000000" pitchFamily="18" charset="-128"/>
              </a:rPr>
              <a:t>(1)</a:t>
            </a:r>
            <a:r>
              <a:rPr kumimoji="1" lang="ja-JP" altLang="en-US" sz="2200" dirty="0">
                <a:latin typeface="HGP明朝B" panose="02020800000000000000" pitchFamily="18" charset="-128"/>
                <a:ea typeface="HGP明朝B" panose="02020800000000000000" pitchFamily="18" charset="-128"/>
              </a:rPr>
              <a:t>）。</a:t>
            </a:r>
            <a:endParaRPr kumimoji="1" lang="en-US" altLang="ja-JP" sz="2200" dirty="0">
              <a:latin typeface="HGP明朝B" panose="02020800000000000000" pitchFamily="18" charset="-128"/>
              <a:ea typeface="HGP明朝B" panose="02020800000000000000" pitchFamily="18" charset="-128"/>
            </a:endParaRPr>
          </a:p>
          <a:p>
            <a:pPr algn="l"/>
            <a:r>
              <a:rPr kumimoji="1" lang="ja-JP" altLang="en-US" dirty="0">
                <a:latin typeface="HGP明朝B" panose="02020800000000000000" pitchFamily="18" charset="-128"/>
                <a:ea typeface="HGP明朝B" panose="02020800000000000000" pitchFamily="18" charset="-128"/>
              </a:rPr>
              <a:t>２．ワイズのモットー・綱領・目的</a:t>
            </a:r>
            <a:r>
              <a:rPr kumimoji="1" lang="en-US" altLang="ja-JP" dirty="0">
                <a:latin typeface="HGP明朝B" panose="02020800000000000000" pitchFamily="18" charset="-128"/>
                <a:ea typeface="HGP明朝B" panose="02020800000000000000" pitchFamily="18" charset="-128"/>
              </a:rPr>
              <a:t>(</a:t>
            </a:r>
            <a:r>
              <a:rPr kumimoji="1" lang="ja-JP" altLang="en-US" dirty="0">
                <a:latin typeface="HGP明朝B" panose="02020800000000000000" pitchFamily="18" charset="-128"/>
                <a:ea typeface="HGP明朝B" panose="02020800000000000000" pitchFamily="18" charset="-128"/>
              </a:rPr>
              <a:t>東日本区定款</a:t>
            </a:r>
            <a:r>
              <a:rPr kumimoji="1" lang="en-US" altLang="ja-JP" dirty="0">
                <a:latin typeface="HGP明朝B" panose="02020800000000000000" pitchFamily="18" charset="-128"/>
                <a:ea typeface="HGP明朝B" panose="02020800000000000000" pitchFamily="18" charset="-128"/>
              </a:rPr>
              <a:t>)</a:t>
            </a:r>
          </a:p>
          <a:p>
            <a:pPr algn="l"/>
            <a:r>
              <a:rPr kumimoji="1" lang="ja-JP" altLang="en-US" sz="2600" dirty="0">
                <a:latin typeface="HGP明朝B" panose="02020800000000000000" pitchFamily="18" charset="-128"/>
                <a:ea typeface="HGP明朝B" panose="02020800000000000000" pitchFamily="18" charset="-128"/>
              </a:rPr>
              <a:t>　</a:t>
            </a:r>
            <a:r>
              <a:rPr kumimoji="1" lang="ja-JP" altLang="en-US" sz="2000" dirty="0">
                <a:latin typeface="HGP明朝B" panose="02020800000000000000" pitchFamily="18" charset="-128"/>
                <a:ea typeface="HGP明朝B" panose="02020800000000000000" pitchFamily="18" charset="-128"/>
              </a:rPr>
              <a:t>＊</a:t>
            </a:r>
            <a:r>
              <a:rPr kumimoji="1" lang="ja-JP" altLang="en-US" sz="2200" dirty="0">
                <a:latin typeface="HGP明朝B" panose="02020800000000000000" pitchFamily="18" charset="-128"/>
                <a:ea typeface="HGP明朝B" panose="02020800000000000000" pitchFamily="18" charset="-128"/>
              </a:rPr>
              <a:t>東日本区のモットー：「強い義務感を持とう。義務はすべての権利に伴う」（第２条１項）。</a:t>
            </a:r>
            <a:endParaRPr kumimoji="1" lang="en-US" altLang="ja-JP" sz="2200" dirty="0">
              <a:latin typeface="HGP明朝B" panose="02020800000000000000" pitchFamily="18" charset="-128"/>
              <a:ea typeface="HGP明朝B" panose="02020800000000000000" pitchFamily="18" charset="-128"/>
            </a:endParaRPr>
          </a:p>
          <a:p>
            <a:pPr algn="l"/>
            <a:r>
              <a:rPr kumimoji="1" lang="ja-JP" altLang="en-US" sz="2200" dirty="0">
                <a:latin typeface="HGP明朝B" panose="02020800000000000000" pitchFamily="18" charset="-128"/>
                <a:ea typeface="HGP明朝B" panose="02020800000000000000" pitchFamily="18" charset="-128"/>
              </a:rPr>
              <a:t>　＊東日本区の綱領：「国際憲法に示されたイエス・キリストの愛と奉仕の実践を目指し、</a:t>
            </a:r>
            <a:r>
              <a:rPr kumimoji="1" lang="en-US" altLang="ja-JP" sz="2200" dirty="0">
                <a:latin typeface="HGP明朝B" panose="02020800000000000000" pitchFamily="18" charset="-128"/>
                <a:ea typeface="HGP明朝B" panose="02020800000000000000" pitchFamily="18" charset="-128"/>
              </a:rPr>
              <a:t>YMCA</a:t>
            </a:r>
            <a:r>
              <a:rPr kumimoji="1" lang="ja-JP" altLang="en-US" sz="2200" dirty="0">
                <a:latin typeface="HGP明朝B" panose="02020800000000000000" pitchFamily="18" charset="-128"/>
                <a:ea typeface="HGP明朝B" panose="02020800000000000000" pitchFamily="18" charset="-128"/>
              </a:rPr>
              <a:t>と　　　</a:t>
            </a:r>
            <a:endParaRPr kumimoji="1" lang="en-US" altLang="ja-JP" sz="2200" dirty="0">
              <a:latin typeface="HGP明朝B" panose="02020800000000000000" pitchFamily="18" charset="-128"/>
              <a:ea typeface="HGP明朝B" panose="02020800000000000000" pitchFamily="18" charset="-128"/>
            </a:endParaRPr>
          </a:p>
          <a:p>
            <a:pPr algn="l"/>
            <a:r>
              <a:rPr lang="ja-JP" altLang="en-US" sz="2200" dirty="0">
                <a:latin typeface="HGP明朝B" panose="02020800000000000000" pitchFamily="18" charset="-128"/>
                <a:ea typeface="HGP明朝B" panose="02020800000000000000" pitchFamily="18" charset="-128"/>
              </a:rPr>
              <a:t>　　　ともに、よりよい世界の実現のために努力する」（同</a:t>
            </a:r>
            <a:r>
              <a:rPr lang="en-US" altLang="ja-JP" sz="2200" dirty="0">
                <a:latin typeface="HGP明朝B" panose="02020800000000000000" pitchFamily="18" charset="-128"/>
                <a:ea typeface="HGP明朝B" panose="02020800000000000000" pitchFamily="18" charset="-128"/>
              </a:rPr>
              <a:t>2</a:t>
            </a:r>
            <a:r>
              <a:rPr lang="ja-JP" altLang="en-US" sz="2200" dirty="0">
                <a:latin typeface="HGP明朝B" panose="02020800000000000000" pitchFamily="18" charset="-128"/>
                <a:ea typeface="HGP明朝B" panose="02020800000000000000" pitchFamily="18" charset="-128"/>
              </a:rPr>
              <a:t>条２項）。</a:t>
            </a:r>
            <a:endParaRPr lang="en-US" altLang="ja-JP" sz="2200" dirty="0">
              <a:latin typeface="HGP明朝B" panose="02020800000000000000" pitchFamily="18" charset="-128"/>
              <a:ea typeface="HGP明朝B" panose="02020800000000000000" pitchFamily="18" charset="-128"/>
            </a:endParaRPr>
          </a:p>
          <a:p>
            <a:pPr algn="l"/>
            <a:r>
              <a:rPr kumimoji="1" lang="ja-JP" altLang="en-US" sz="2200" dirty="0">
                <a:latin typeface="HGP明朝B" panose="02020800000000000000" pitchFamily="18" charset="-128"/>
                <a:ea typeface="HGP明朝B" panose="02020800000000000000" pitchFamily="18" charset="-128"/>
              </a:rPr>
              <a:t>　＊東日本区の目的：「区内各クラブが国際憲法の精神に基づき、敬愛の念をもって交わり、</a:t>
            </a:r>
            <a:endParaRPr kumimoji="1" lang="en-US" altLang="ja-JP" sz="2200" dirty="0">
              <a:latin typeface="HGP明朝B" panose="02020800000000000000" pitchFamily="18" charset="-128"/>
              <a:ea typeface="HGP明朝B" panose="02020800000000000000" pitchFamily="18" charset="-128"/>
            </a:endParaRPr>
          </a:p>
          <a:p>
            <a:pPr algn="l"/>
            <a:r>
              <a:rPr lang="ja-JP" altLang="en-US" sz="2200" dirty="0">
                <a:latin typeface="HGP明朝B" panose="02020800000000000000" pitchFamily="18" charset="-128"/>
                <a:ea typeface="HGP明朝B" panose="02020800000000000000" pitchFamily="18" charset="-128"/>
              </a:rPr>
              <a:t>　　　</a:t>
            </a:r>
            <a:r>
              <a:rPr kumimoji="1" lang="ja-JP" altLang="en-US" sz="2200" dirty="0">
                <a:latin typeface="HGP明朝B" panose="02020800000000000000" pitchFamily="18" charset="-128"/>
                <a:ea typeface="HGP明朝B" panose="02020800000000000000" pitchFamily="18" charset="-128"/>
              </a:rPr>
              <a:t>国際協会の綱領と目的を達成し、さらにこの運動を広く区内に拡張するために、相互に協力</a:t>
            </a:r>
            <a:endParaRPr kumimoji="1" lang="en-US" altLang="ja-JP" sz="2200" dirty="0">
              <a:latin typeface="HGP明朝B" panose="02020800000000000000" pitchFamily="18" charset="-128"/>
              <a:ea typeface="HGP明朝B" panose="02020800000000000000" pitchFamily="18" charset="-128"/>
            </a:endParaRPr>
          </a:p>
          <a:p>
            <a:pPr algn="l"/>
            <a:r>
              <a:rPr kumimoji="1" lang="ja-JP" altLang="en-US" sz="2200" dirty="0">
                <a:latin typeface="HGP明朝B" panose="02020800000000000000" pitchFamily="18" charset="-128"/>
                <a:ea typeface="HGP明朝B" panose="02020800000000000000" pitchFamily="18" charset="-128"/>
              </a:rPr>
              <a:t>　　　すること」（同２条３項）。</a:t>
            </a:r>
            <a:endParaRPr kumimoji="1" lang="en-US" altLang="ja-JP" sz="2800" dirty="0">
              <a:latin typeface="HGP明朝B" panose="02020800000000000000" pitchFamily="18" charset="-128"/>
              <a:ea typeface="HGP明朝B" panose="02020800000000000000" pitchFamily="18" charset="-128"/>
            </a:endParaRPr>
          </a:p>
          <a:p>
            <a:pPr algn="l"/>
            <a:endParaRPr lang="en-US" altLang="ja-JP" dirty="0">
              <a:latin typeface="HGP明朝B" panose="02020800000000000000" pitchFamily="18" charset="-128"/>
              <a:ea typeface="HGP明朝B" panose="02020800000000000000" pitchFamily="18" charset="-128"/>
            </a:endParaRPr>
          </a:p>
          <a:p>
            <a:pPr algn="l"/>
            <a:endParaRPr kumimoji="1" lang="en-US" altLang="ja-JP" dirty="0">
              <a:latin typeface="HGP明朝B" panose="02020800000000000000" pitchFamily="18" charset="-128"/>
              <a:ea typeface="HGP明朝B" panose="02020800000000000000" pitchFamily="18" charset="-128"/>
            </a:endParaRPr>
          </a:p>
          <a:p>
            <a:pPr algn="l"/>
            <a:endParaRPr lang="en-US" altLang="ja-JP" dirty="0">
              <a:latin typeface="HGP明朝B" panose="02020800000000000000" pitchFamily="18" charset="-128"/>
              <a:ea typeface="HGP明朝B" panose="02020800000000000000" pitchFamily="18" charset="-128"/>
            </a:endParaRPr>
          </a:p>
          <a:p>
            <a:pPr algn="l"/>
            <a:endParaRPr kumimoji="1" lang="ja-JP" altLang="en-US" dirty="0">
              <a:latin typeface="HGP明朝B" panose="02020800000000000000" pitchFamily="18" charset="-128"/>
              <a:ea typeface="HGP明朝B" panose="02020800000000000000" pitchFamily="18" charset="-128"/>
            </a:endParaRPr>
          </a:p>
          <a:p>
            <a:pPr algn="l"/>
            <a:endParaRPr kumimoji="1" lang="ja-JP" altLang="en-US" dirty="0"/>
          </a:p>
        </p:txBody>
      </p:sp>
    </p:spTree>
    <p:extLst>
      <p:ext uri="{BB962C8B-B14F-4D97-AF65-F5344CB8AC3E}">
        <p14:creationId xmlns:p14="http://schemas.microsoft.com/office/powerpoint/2010/main" val="2533829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5C63ABE1-90EC-EFED-D0EC-C1CB4497590A}"/>
              </a:ext>
            </a:extLst>
          </p:cNvPr>
          <p:cNvSpPr>
            <a:spLocks noGrp="1"/>
          </p:cNvSpPr>
          <p:nvPr>
            <p:ph idx="1"/>
          </p:nvPr>
        </p:nvSpPr>
        <p:spPr>
          <a:xfrm>
            <a:off x="354563" y="1073021"/>
            <a:ext cx="11649272" cy="5374431"/>
          </a:xfrm>
          <a:solidFill>
            <a:schemeClr val="accent1">
              <a:lumMod val="20000"/>
              <a:lumOff val="80000"/>
            </a:schemeClr>
          </a:solidFill>
        </p:spPr>
        <p:txBody>
          <a:bodyPr>
            <a:normAutofit/>
          </a:bodyPr>
          <a:lstStyle/>
          <a:p>
            <a:pPr marL="0" indent="0">
              <a:buNone/>
            </a:pPr>
            <a:r>
              <a:rPr kumimoji="1" lang="ja-JP" altLang="en-US" sz="2400" dirty="0">
                <a:latin typeface="HGP明朝B" panose="02020800000000000000" pitchFamily="18" charset="-128"/>
                <a:ea typeface="HGP明朝B" panose="02020800000000000000" pitchFamily="18" charset="-128"/>
              </a:rPr>
              <a:t>４．事業活動</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9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(6)</a:t>
            </a:r>
            <a:r>
              <a:rPr lang="ja-JP" altLang="en-US" sz="2000" dirty="0">
                <a:latin typeface="HGP明朝B" panose="02020800000000000000" pitchFamily="18" charset="-128"/>
                <a:ea typeface="HGP明朝B" panose="02020800000000000000" pitchFamily="18" charset="-128"/>
              </a:rPr>
              <a:t>　オルタナテイブ（発達障がい児・者支援プログラム）</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(7)</a:t>
            </a:r>
            <a:r>
              <a:rPr lang="ja-JP" altLang="en-US" sz="2000" dirty="0">
                <a:latin typeface="HGP明朝B" panose="02020800000000000000" pitchFamily="18" charset="-128"/>
                <a:ea typeface="HGP明朝B" panose="02020800000000000000" pitchFamily="18" charset="-128"/>
              </a:rPr>
              <a:t>　高齢者（大和</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ﾗｲﾌｻﾎﾟｰﾄｾﾝﾀｰ・ﾗｲﾌｻﾎﾟｰﾄｾﾝﾀｰつるみ等における介護事業）</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(8)</a:t>
            </a:r>
            <a:r>
              <a:rPr lang="ja-JP" altLang="en-US" sz="2000" dirty="0">
                <a:latin typeface="HGP明朝B" panose="02020800000000000000" pitchFamily="18" charset="-128"/>
                <a:ea typeface="HGP明朝B" panose="02020800000000000000" pitchFamily="18" charset="-128"/>
              </a:rPr>
              <a:t>　指定管理・施設（生麦地域ｹｱﾌﾟﾗｻﾞ・東本郷ｹｱﾌﾟﾗｻﾞ・富士山</a:t>
            </a:r>
            <a:r>
              <a:rPr lang="en-US" altLang="ja-JP" sz="2000" dirty="0">
                <a:latin typeface="HGP明朝B" panose="02020800000000000000" pitchFamily="18" charset="-128"/>
                <a:ea typeface="HGP明朝B" panose="02020800000000000000" pitchFamily="18" charset="-128"/>
              </a:rPr>
              <a:t>/</a:t>
            </a:r>
            <a:r>
              <a:rPr lang="ja-JP" altLang="en-US" sz="2000" dirty="0">
                <a:latin typeface="HGP明朝B" panose="02020800000000000000" pitchFamily="18" charset="-128"/>
                <a:ea typeface="HGP明朝B" panose="02020800000000000000" pitchFamily="18" charset="-128"/>
              </a:rPr>
              <a:t>三浦</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等）</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(9)</a:t>
            </a:r>
            <a:r>
              <a:rPr lang="ja-JP" altLang="en-US" sz="2000" dirty="0">
                <a:latin typeface="HGP明朝B" panose="02020800000000000000" pitchFamily="18" charset="-128"/>
                <a:ea typeface="HGP明朝B" panose="02020800000000000000" pitchFamily="18" charset="-128"/>
              </a:rPr>
              <a:t>　その他（アンジュ・レザン他）</a:t>
            </a:r>
            <a:r>
              <a:rPr lang="en-US" altLang="ja-JP" sz="2000" dirty="0">
                <a:latin typeface="HGP明朝B" panose="02020800000000000000" pitchFamily="18" charset="-128"/>
                <a:ea typeface="HGP明朝B" panose="02020800000000000000" pitchFamily="18" charset="-128"/>
              </a:rPr>
              <a:t>	</a:t>
            </a: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	</a:t>
            </a:r>
          </a:p>
          <a:p>
            <a:pPr marL="0" indent="0">
              <a:buNone/>
            </a:pPr>
            <a:r>
              <a:rPr kumimoji="1" lang="ja-JP" altLang="en-US" sz="2000" dirty="0">
                <a:latin typeface="HGP明朝B" panose="02020800000000000000" pitchFamily="18" charset="-128"/>
                <a:ea typeface="HGP明朝B" panose="02020800000000000000" pitchFamily="18" charset="-128"/>
              </a:rPr>
              <a:t>　　</a:t>
            </a:r>
          </a:p>
          <a:p>
            <a:endParaRPr kumimoji="1" lang="ja-JP" altLang="en-US" dirty="0"/>
          </a:p>
        </p:txBody>
      </p:sp>
      <p:sp>
        <p:nvSpPr>
          <p:cNvPr id="6" name="タイトル 1">
            <a:extLst>
              <a:ext uri="{FF2B5EF4-FFF2-40B4-BE49-F238E27FC236}">
                <a16:creationId xmlns:a16="http://schemas.microsoft.com/office/drawing/2014/main" id="{E42236E1-A3C5-1034-2520-62BBC8D318A2}"/>
              </a:ext>
            </a:extLst>
          </p:cNvPr>
          <p:cNvSpPr txBox="1">
            <a:spLocks/>
          </p:cNvSpPr>
          <p:nvPr/>
        </p:nvSpPr>
        <p:spPr>
          <a:xfrm>
            <a:off x="354563" y="251929"/>
            <a:ext cx="11649272" cy="821092"/>
          </a:xfrm>
          <a:prstGeom prst="rect">
            <a:avLst/>
          </a:prstGeom>
          <a:solidFill>
            <a:schemeClr val="accent2">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200" dirty="0">
                <a:latin typeface="HGP明朝B" panose="02020800000000000000" pitchFamily="18" charset="-128"/>
                <a:ea typeface="HGP明朝B" panose="02020800000000000000" pitchFamily="18" charset="-128"/>
              </a:rPr>
              <a:t>１９．横浜</a:t>
            </a:r>
            <a:r>
              <a:rPr lang="en-US" altLang="ja-JP" sz="3200" dirty="0">
                <a:latin typeface="HGP明朝B" panose="02020800000000000000" pitchFamily="18" charset="-128"/>
                <a:ea typeface="HGP明朝B" panose="02020800000000000000" pitchFamily="18" charset="-128"/>
              </a:rPr>
              <a:t>YMCA</a:t>
            </a:r>
            <a:r>
              <a:rPr lang="ja-JP" altLang="en-US" sz="3200" dirty="0">
                <a:latin typeface="HGP明朝B" panose="02020800000000000000" pitchFamily="18" charset="-128"/>
                <a:ea typeface="HGP明朝B" panose="02020800000000000000" pitchFamily="18" charset="-128"/>
              </a:rPr>
              <a:t>の現況</a:t>
            </a:r>
          </a:p>
        </p:txBody>
      </p:sp>
    </p:spTree>
    <p:extLst>
      <p:ext uri="{BB962C8B-B14F-4D97-AF65-F5344CB8AC3E}">
        <p14:creationId xmlns:p14="http://schemas.microsoft.com/office/powerpoint/2010/main" val="973277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0C334-6393-5F9F-3986-47FDDD6DA199}"/>
              </a:ext>
            </a:extLst>
          </p:cNvPr>
          <p:cNvSpPr>
            <a:spLocks noGrp="1"/>
          </p:cNvSpPr>
          <p:nvPr>
            <p:ph type="title"/>
          </p:nvPr>
        </p:nvSpPr>
        <p:spPr>
          <a:xfrm>
            <a:off x="298580" y="83977"/>
            <a:ext cx="11756570" cy="923729"/>
          </a:xfrm>
          <a:solidFill>
            <a:schemeClr val="accent2">
              <a:lumMod val="20000"/>
              <a:lumOff val="80000"/>
            </a:schemeClr>
          </a:solidFill>
        </p:spPr>
        <p:txBody>
          <a:bodyPr>
            <a:normAutofit/>
          </a:bodyPr>
          <a:lstStyle/>
          <a:p>
            <a:pPr algn="ctr"/>
            <a:r>
              <a:rPr kumimoji="1" lang="ja-JP" altLang="en-US" sz="3200" dirty="0">
                <a:latin typeface="HGS明朝B" panose="02020800000000000000" pitchFamily="18" charset="-128"/>
                <a:ea typeface="HGS明朝B" panose="02020800000000000000" pitchFamily="18" charset="-128"/>
              </a:rPr>
              <a:t>２０．</a:t>
            </a:r>
            <a:r>
              <a:rPr kumimoji="1" lang="en-US" altLang="ja-JP" sz="3200" dirty="0">
                <a:latin typeface="HGS明朝B" panose="02020800000000000000" pitchFamily="18" charset="-128"/>
                <a:ea typeface="HGS明朝B" panose="02020800000000000000" pitchFamily="18" charset="-128"/>
              </a:rPr>
              <a:t>YWCA</a:t>
            </a:r>
            <a:r>
              <a:rPr kumimoji="1" lang="ja-JP" altLang="en-US" sz="3200" dirty="0">
                <a:latin typeface="HGS明朝B" panose="02020800000000000000" pitchFamily="18" charset="-128"/>
                <a:ea typeface="HGS明朝B" panose="02020800000000000000" pitchFamily="18" charset="-128"/>
              </a:rPr>
              <a:t>、ボーイスカウト、ガールスカウト</a:t>
            </a:r>
          </a:p>
        </p:txBody>
      </p:sp>
      <p:sp>
        <p:nvSpPr>
          <p:cNvPr id="3" name="コンテンツ プレースホルダー 2">
            <a:extLst>
              <a:ext uri="{FF2B5EF4-FFF2-40B4-BE49-F238E27FC236}">
                <a16:creationId xmlns:a16="http://schemas.microsoft.com/office/drawing/2014/main" id="{DA62E38D-5842-2AE6-7212-2E36AA9237B5}"/>
              </a:ext>
            </a:extLst>
          </p:cNvPr>
          <p:cNvSpPr>
            <a:spLocks noGrp="1"/>
          </p:cNvSpPr>
          <p:nvPr>
            <p:ph idx="1"/>
          </p:nvPr>
        </p:nvSpPr>
        <p:spPr>
          <a:xfrm>
            <a:off x="298579" y="1007706"/>
            <a:ext cx="11756571" cy="5766317"/>
          </a:xfrm>
          <a:solidFill>
            <a:schemeClr val="accent1">
              <a:lumMod val="20000"/>
              <a:lumOff val="80000"/>
            </a:schemeClr>
          </a:solidFill>
        </p:spPr>
        <p:txBody>
          <a:bodyPr>
            <a:normAutofit/>
          </a:bodyPr>
          <a:lstStyle/>
          <a:p>
            <a:pPr marL="0" indent="0">
              <a:buNone/>
            </a:pPr>
            <a:r>
              <a:rPr kumimoji="1" lang="ja-JP" altLang="en-US" sz="2400" dirty="0">
                <a:latin typeface="HGS明朝B" panose="02020800000000000000" pitchFamily="18" charset="-128"/>
                <a:ea typeface="HGS明朝B" panose="02020800000000000000" pitchFamily="18" charset="-128"/>
              </a:rPr>
              <a:t>１．</a:t>
            </a:r>
            <a:r>
              <a:rPr kumimoji="1" lang="en-US" altLang="ja-JP" sz="2400" dirty="0">
                <a:latin typeface="HGS明朝B" panose="02020800000000000000" pitchFamily="18" charset="-128"/>
                <a:ea typeface="HGS明朝B" panose="02020800000000000000" pitchFamily="18" charset="-128"/>
              </a:rPr>
              <a:t>YWCA</a:t>
            </a:r>
          </a:p>
          <a:p>
            <a:pPr marL="0" indent="0">
              <a:buNone/>
            </a:pPr>
            <a:r>
              <a:rPr lang="ja-JP" altLang="en-US" sz="2000" dirty="0">
                <a:latin typeface="HGS明朝B" panose="02020800000000000000" pitchFamily="18" charset="-128"/>
                <a:ea typeface="HGS明朝B" panose="02020800000000000000" pitchFamily="18" charset="-128"/>
              </a:rPr>
              <a:t>　＊ロバーツ夫人による祈祷団とキネアード夫人による夫人訓練会が合体して</a:t>
            </a:r>
            <a:r>
              <a:rPr lang="en-US" altLang="ja-JP" sz="2000" dirty="0">
                <a:latin typeface="HGS明朝B" panose="02020800000000000000" pitchFamily="18" charset="-128"/>
                <a:ea typeface="HGS明朝B" panose="02020800000000000000" pitchFamily="18" charset="-128"/>
              </a:rPr>
              <a:t>1855</a:t>
            </a:r>
            <a:r>
              <a:rPr lang="ja-JP" altLang="en-US" sz="2000" dirty="0">
                <a:latin typeface="HGS明朝B" panose="02020800000000000000" pitchFamily="18" charset="-128"/>
                <a:ea typeface="HGS明朝B" panose="02020800000000000000" pitchFamily="18" charset="-128"/>
              </a:rPr>
              <a:t>年、ロンドンで</a:t>
            </a:r>
            <a:endParaRPr lang="en-US" altLang="ja-JP" sz="20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S明朝B" panose="02020800000000000000" pitchFamily="18" charset="-128"/>
                <a:ea typeface="HGS明朝B" panose="02020800000000000000" pitchFamily="18" charset="-128"/>
              </a:rPr>
              <a:t>　　設立。目的・理念・運営スタイルは</a:t>
            </a:r>
            <a:r>
              <a:rPr kumimoji="1" lang="en-US" altLang="ja-JP" sz="2000" dirty="0">
                <a:latin typeface="HGS明朝B" panose="02020800000000000000" pitchFamily="18" charset="-128"/>
                <a:ea typeface="HGS明朝B" panose="02020800000000000000" pitchFamily="18" charset="-128"/>
              </a:rPr>
              <a:t>YMCA</a:t>
            </a:r>
            <a:r>
              <a:rPr kumimoji="1" lang="ja-JP" altLang="en-US" sz="2000" dirty="0">
                <a:latin typeface="HGS明朝B" panose="02020800000000000000" pitchFamily="18" charset="-128"/>
                <a:ea typeface="HGS明朝B" panose="02020800000000000000" pitchFamily="18" charset="-128"/>
              </a:rPr>
              <a:t>と共通点が多い。女性のリーダーシップ</a:t>
            </a:r>
            <a:r>
              <a:rPr lang="ja-JP" altLang="en-US" sz="2000" dirty="0">
                <a:latin typeface="HGS明朝B" panose="02020800000000000000" pitchFamily="18" charset="-128"/>
                <a:ea typeface="HGS明朝B" panose="02020800000000000000" pitchFamily="18" charset="-128"/>
              </a:rPr>
              <a:t>養成</a:t>
            </a:r>
            <a:r>
              <a:rPr kumimoji="1" lang="ja-JP" altLang="en-US" sz="2000" dirty="0">
                <a:latin typeface="HGS明朝B" panose="02020800000000000000" pitchFamily="18" charset="-128"/>
                <a:ea typeface="HGS明朝B" panose="02020800000000000000" pitchFamily="18" charset="-128"/>
              </a:rPr>
              <a:t>に</a:t>
            </a:r>
            <a:endParaRPr kumimoji="1"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重点。本部：ジュネーブ。</a:t>
            </a:r>
            <a:endParaRPr lang="en-US" altLang="ja-JP" sz="20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S明朝B" panose="02020800000000000000" pitchFamily="18" charset="-128"/>
                <a:ea typeface="HGS明朝B" panose="02020800000000000000" pitchFamily="18" charset="-128"/>
              </a:rPr>
              <a:t>　＊日本</a:t>
            </a:r>
            <a:r>
              <a:rPr kumimoji="1" lang="en-US" altLang="ja-JP" sz="2000" dirty="0">
                <a:latin typeface="HGS明朝B" panose="02020800000000000000" pitchFamily="18" charset="-128"/>
                <a:ea typeface="HGS明朝B" panose="02020800000000000000" pitchFamily="18" charset="-128"/>
              </a:rPr>
              <a:t>YWCA</a:t>
            </a:r>
            <a:r>
              <a:rPr kumimoji="1" lang="ja-JP" altLang="en-US" sz="2000" dirty="0">
                <a:latin typeface="HGS明朝B" panose="02020800000000000000" pitchFamily="18" charset="-128"/>
                <a:ea typeface="HGS明朝B" panose="02020800000000000000" pitchFamily="18" charset="-128"/>
              </a:rPr>
              <a:t>は、世界</a:t>
            </a:r>
            <a:r>
              <a:rPr kumimoji="1" lang="en-US" altLang="ja-JP" sz="2000" dirty="0">
                <a:latin typeface="HGS明朝B" panose="02020800000000000000" pitchFamily="18" charset="-128"/>
                <a:ea typeface="HGS明朝B" panose="02020800000000000000" pitchFamily="18" charset="-128"/>
              </a:rPr>
              <a:t>YWCA</a:t>
            </a:r>
            <a:r>
              <a:rPr kumimoji="1" lang="ja-JP" altLang="en-US" sz="2000" dirty="0">
                <a:latin typeface="HGS明朝B" panose="02020800000000000000" pitchFamily="18" charset="-128"/>
                <a:ea typeface="HGS明朝B" panose="02020800000000000000" pitchFamily="18" charset="-128"/>
              </a:rPr>
              <a:t>から派遣された幹事、宣教師の働きで</a:t>
            </a:r>
            <a:r>
              <a:rPr kumimoji="1" lang="en-US" altLang="ja-JP" sz="2000" dirty="0">
                <a:latin typeface="HGS明朝B" panose="02020800000000000000" pitchFamily="18" charset="-128"/>
                <a:ea typeface="HGS明朝B" panose="02020800000000000000" pitchFamily="18" charset="-128"/>
              </a:rPr>
              <a:t>1905</a:t>
            </a:r>
            <a:r>
              <a:rPr kumimoji="1" lang="ja-JP" altLang="en-US" sz="2000" dirty="0">
                <a:latin typeface="HGS明朝B" panose="02020800000000000000" pitchFamily="18" charset="-128"/>
                <a:ea typeface="HGS明朝B" panose="02020800000000000000" pitchFamily="18" charset="-128"/>
              </a:rPr>
              <a:t>年に設立。初代会長：</a:t>
            </a:r>
            <a:endParaRPr kumimoji="1"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津田梅子。日本では</a:t>
            </a:r>
            <a:r>
              <a:rPr lang="en-US" altLang="ja-JP" sz="2000" dirty="0">
                <a:latin typeface="HGS明朝B" panose="02020800000000000000" pitchFamily="18" charset="-128"/>
                <a:ea typeface="HGS明朝B" panose="02020800000000000000" pitchFamily="18" charset="-128"/>
              </a:rPr>
              <a:t>24</a:t>
            </a:r>
            <a:r>
              <a:rPr lang="ja-JP" altLang="en-US" sz="2000" dirty="0">
                <a:latin typeface="HGS明朝B" panose="02020800000000000000" pitchFamily="18" charset="-128"/>
                <a:ea typeface="HGS明朝B" panose="02020800000000000000" pitchFamily="18" charset="-128"/>
              </a:rPr>
              <a:t>の地域</a:t>
            </a:r>
            <a:r>
              <a:rPr lang="en-US" altLang="ja-JP" sz="2000" dirty="0">
                <a:latin typeface="HGS明朝B" panose="02020800000000000000" pitchFamily="18" charset="-128"/>
                <a:ea typeface="HGS明朝B" panose="02020800000000000000" pitchFamily="18" charset="-128"/>
              </a:rPr>
              <a:t>YWCA</a:t>
            </a:r>
            <a:r>
              <a:rPr lang="ja-JP" altLang="en-US" sz="2000" dirty="0">
                <a:latin typeface="HGS明朝B" panose="02020800000000000000" pitchFamily="18" charset="-128"/>
                <a:ea typeface="HGS明朝B" panose="02020800000000000000" pitchFamily="18" charset="-128"/>
              </a:rPr>
              <a:t>と</a:t>
            </a:r>
            <a:r>
              <a:rPr lang="en-US" altLang="ja-JP" sz="2000" dirty="0">
                <a:latin typeface="HGS明朝B" panose="02020800000000000000" pitchFamily="18" charset="-128"/>
                <a:ea typeface="HGS明朝B" panose="02020800000000000000" pitchFamily="18" charset="-128"/>
              </a:rPr>
              <a:t>35</a:t>
            </a:r>
            <a:r>
              <a:rPr lang="ja-JP" altLang="en-US" sz="2000" dirty="0">
                <a:latin typeface="HGS明朝B" panose="02020800000000000000" pitchFamily="18" charset="-128"/>
                <a:ea typeface="HGS明朝B" panose="02020800000000000000" pitchFamily="18" charset="-128"/>
              </a:rPr>
              <a:t>の中学・高校</a:t>
            </a:r>
            <a:r>
              <a:rPr lang="en-US" altLang="ja-JP" sz="2000" dirty="0">
                <a:latin typeface="HGS明朝B" panose="02020800000000000000" pitchFamily="18" charset="-128"/>
                <a:ea typeface="HGS明朝B" panose="02020800000000000000" pitchFamily="18" charset="-128"/>
              </a:rPr>
              <a:t>YWCA</a:t>
            </a:r>
            <a:r>
              <a:rPr lang="ja-JP" altLang="en-US" sz="2000" dirty="0">
                <a:latin typeface="HGS明朝B" panose="02020800000000000000" pitchFamily="18" charset="-128"/>
                <a:ea typeface="HGS明朝B" panose="02020800000000000000" pitchFamily="18" charset="-128"/>
              </a:rPr>
              <a:t>が活躍。女性の視点から、平和、</a:t>
            </a:r>
            <a:endParaRPr lang="en-US" altLang="ja-JP" sz="20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S明朝B" panose="02020800000000000000" pitchFamily="18" charset="-128"/>
                <a:ea typeface="HGS明朝B" panose="02020800000000000000" pitchFamily="18" charset="-128"/>
              </a:rPr>
              <a:t>　　反原発、核兵器廃絶、人権、ジェンダー、貧困等の問題に取り組む。</a:t>
            </a:r>
            <a:endParaRPr kumimoji="1" lang="en-US" altLang="ja-JP" sz="2000" dirty="0">
              <a:latin typeface="HGS明朝B" panose="02020800000000000000" pitchFamily="18" charset="-128"/>
              <a:ea typeface="HGS明朝B" panose="02020800000000000000" pitchFamily="18" charset="-128"/>
            </a:endParaRPr>
          </a:p>
          <a:p>
            <a:pPr marL="0" indent="0">
              <a:buNone/>
            </a:pPr>
            <a:r>
              <a:rPr kumimoji="1" lang="ja-JP" altLang="en-US" sz="2400" dirty="0">
                <a:latin typeface="HGS明朝B" panose="02020800000000000000" pitchFamily="18" charset="-128"/>
                <a:ea typeface="HGS明朝B" panose="02020800000000000000" pitchFamily="18" charset="-128"/>
              </a:rPr>
              <a:t>２．ボーイスカウト</a:t>
            </a:r>
            <a:endParaRPr kumimoji="1" lang="en-US" altLang="ja-JP" sz="24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＊ロバート・ベーデン・ポウエルによって、</a:t>
            </a:r>
            <a:r>
              <a:rPr lang="en-US" altLang="ja-JP" sz="2000" dirty="0">
                <a:latin typeface="HGS明朝B" panose="02020800000000000000" pitchFamily="18" charset="-128"/>
                <a:ea typeface="HGS明朝B" panose="02020800000000000000" pitchFamily="18" charset="-128"/>
              </a:rPr>
              <a:t>1907</a:t>
            </a:r>
            <a:r>
              <a:rPr lang="ja-JP" altLang="en-US" sz="2000" dirty="0">
                <a:latin typeface="HGS明朝B" panose="02020800000000000000" pitchFamily="18" charset="-128"/>
                <a:ea typeface="HGS明朝B" panose="02020800000000000000" pitchFamily="18" charset="-128"/>
              </a:rPr>
              <a:t>年イギリスで創始された青少年教育活動団体。</a:t>
            </a:r>
            <a:endParaRPr lang="en-US" altLang="ja-JP" sz="2000" dirty="0">
              <a:latin typeface="HGS明朝B" panose="02020800000000000000" pitchFamily="18" charset="-128"/>
              <a:ea typeface="HGS明朝B" panose="02020800000000000000" pitchFamily="18" charset="-128"/>
            </a:endParaRPr>
          </a:p>
          <a:p>
            <a:pPr marL="0" indent="0">
              <a:buNone/>
            </a:pPr>
            <a:r>
              <a:rPr kumimoji="1" lang="ja-JP" altLang="en-US" sz="2000" dirty="0">
                <a:latin typeface="HGS明朝B" panose="02020800000000000000" pitchFamily="18" charset="-128"/>
                <a:ea typeface="HGS明朝B" panose="02020800000000000000" pitchFamily="18" charset="-128"/>
              </a:rPr>
              <a:t>　　子供たちの自発性を</a:t>
            </a:r>
            <a:r>
              <a:rPr lang="ja-JP" altLang="en-US" sz="2000" dirty="0">
                <a:latin typeface="HGS明朝B" panose="02020800000000000000" pitchFamily="18" charset="-128"/>
                <a:ea typeface="HGS明朝B" panose="02020800000000000000" pitchFamily="18" charset="-128"/>
              </a:rPr>
              <a:t>重視</a:t>
            </a:r>
            <a:r>
              <a:rPr kumimoji="1" lang="ja-JP" altLang="en-US" sz="2000" dirty="0">
                <a:latin typeface="HGS明朝B" panose="02020800000000000000" pitchFamily="18" charset="-128"/>
                <a:ea typeface="HGS明朝B" panose="02020800000000000000" pitchFamily="18" charset="-128"/>
              </a:rPr>
              <a:t>、野外グループ活動を通して自主性、協調性、社会性、たくましさ、</a:t>
            </a:r>
            <a:endParaRPr kumimoji="1"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リーダーシップを養う。日本では活動母体約</a:t>
            </a:r>
            <a:r>
              <a:rPr lang="en-US" altLang="ja-JP" sz="2000" dirty="0">
                <a:latin typeface="HGS明朝B" panose="02020800000000000000" pitchFamily="18" charset="-128"/>
                <a:ea typeface="HGS明朝B" panose="02020800000000000000" pitchFamily="18" charset="-128"/>
              </a:rPr>
              <a:t>200</a:t>
            </a:r>
            <a:r>
              <a:rPr lang="ja-JP" altLang="en-US" sz="2000" dirty="0">
                <a:latin typeface="HGS明朝B" panose="02020800000000000000" pitchFamily="18" charset="-128"/>
                <a:ea typeface="HGS明朝B" panose="02020800000000000000" pitchFamily="18" charset="-128"/>
              </a:rPr>
              <a:t>、</a:t>
            </a:r>
            <a:r>
              <a:rPr lang="en-US" altLang="ja-JP" sz="2000" dirty="0">
                <a:latin typeface="HGS明朝B" panose="02020800000000000000" pitchFamily="18" charset="-128"/>
                <a:ea typeface="HGS明朝B" panose="02020800000000000000" pitchFamily="18" charset="-128"/>
              </a:rPr>
              <a:t>115</a:t>
            </a:r>
            <a:r>
              <a:rPr lang="ja-JP" altLang="en-US" sz="2000" dirty="0">
                <a:latin typeface="HGS明朝B" panose="02020800000000000000" pitchFamily="18" charset="-128"/>
                <a:ea typeface="HGS明朝B" panose="02020800000000000000" pitchFamily="18" charset="-128"/>
              </a:rPr>
              <a:t>千人の会員。</a:t>
            </a:r>
            <a:r>
              <a:rPr lang="en-US" altLang="ja-JP" sz="2000" dirty="0">
                <a:latin typeface="HGS明朝B" panose="02020800000000000000" pitchFamily="18" charset="-128"/>
                <a:ea typeface="HGS明朝B" panose="02020800000000000000" pitchFamily="18" charset="-128"/>
              </a:rPr>
              <a:t>1995</a:t>
            </a:r>
            <a:r>
              <a:rPr lang="ja-JP" altLang="en-US" sz="2000" dirty="0">
                <a:latin typeface="HGS明朝B" panose="02020800000000000000" pitchFamily="18" charset="-128"/>
                <a:ea typeface="HGS明朝B" panose="02020800000000000000" pitchFamily="18" charset="-128"/>
              </a:rPr>
              <a:t>年から女子受け入れ。</a:t>
            </a:r>
            <a:endParaRPr lang="en-US" altLang="ja-JP" sz="2000" dirty="0">
              <a:latin typeface="HGS明朝B" panose="02020800000000000000" pitchFamily="18" charset="-128"/>
              <a:ea typeface="HGS明朝B" panose="02020800000000000000" pitchFamily="18" charset="-128"/>
            </a:endParaRPr>
          </a:p>
          <a:p>
            <a:pPr marL="0" indent="0">
              <a:buNone/>
            </a:pPr>
            <a:r>
              <a:rPr lang="ja-JP" altLang="en-US" sz="2400" dirty="0">
                <a:latin typeface="HGS明朝B" panose="02020800000000000000" pitchFamily="18" charset="-128"/>
                <a:ea typeface="HGS明朝B" panose="02020800000000000000" pitchFamily="18" charset="-128"/>
              </a:rPr>
              <a:t>３．ガールスカウト</a:t>
            </a:r>
            <a:endParaRPr lang="en-US" altLang="ja-JP" sz="24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＊ポウエルの妻オレブが少女には少女に合ったやり方があり、運営も女性に任せるべきと、</a:t>
            </a:r>
            <a:r>
              <a:rPr lang="en-US" altLang="ja-JP" sz="2000" dirty="0">
                <a:latin typeface="HGS明朝B" panose="02020800000000000000" pitchFamily="18" charset="-128"/>
                <a:ea typeface="HGS明朝B" panose="02020800000000000000" pitchFamily="18" charset="-128"/>
              </a:rPr>
              <a:t>1909</a:t>
            </a:r>
            <a:r>
              <a:rPr lang="ja-JP" altLang="en-US" sz="2000" dirty="0">
                <a:latin typeface="HGS明朝B" panose="02020800000000000000" pitchFamily="18" charset="-128"/>
                <a:ea typeface="HGS明朝B" panose="02020800000000000000" pitchFamily="18" charset="-128"/>
              </a:rPr>
              <a:t>年</a:t>
            </a:r>
            <a:endParaRPr lang="en-US" altLang="ja-JP" sz="2000" dirty="0">
              <a:latin typeface="HGS明朝B" panose="02020800000000000000" pitchFamily="18" charset="-128"/>
              <a:ea typeface="HGS明朝B" panose="02020800000000000000" pitchFamily="18" charset="-128"/>
            </a:endParaRPr>
          </a:p>
          <a:p>
            <a:pPr marL="0" indent="0">
              <a:buNone/>
            </a:pPr>
            <a:r>
              <a:rPr lang="ja-JP" altLang="en-US" sz="2000" dirty="0">
                <a:latin typeface="HGS明朝B" panose="02020800000000000000" pitchFamily="18" charset="-128"/>
                <a:ea typeface="HGS明朝B" panose="02020800000000000000" pitchFamily="18" charset="-128"/>
              </a:rPr>
              <a:t>　　創始。</a:t>
            </a:r>
            <a:r>
              <a:rPr lang="en-US" altLang="ja-JP" sz="2000" dirty="0">
                <a:latin typeface="HGS明朝B" panose="02020800000000000000" pitchFamily="18" charset="-128"/>
                <a:ea typeface="HGS明朝B" panose="02020800000000000000" pitchFamily="18" charset="-128"/>
              </a:rPr>
              <a:t>1947</a:t>
            </a:r>
            <a:r>
              <a:rPr lang="ja-JP" altLang="en-US" sz="2000" dirty="0">
                <a:latin typeface="HGS明朝B" panose="02020800000000000000" pitchFamily="18" charset="-128"/>
                <a:ea typeface="HGS明朝B" panose="02020800000000000000" pitchFamily="18" charset="-128"/>
              </a:rPr>
              <a:t>年、日本連盟誕生。世界</a:t>
            </a:r>
            <a:r>
              <a:rPr lang="en-US" altLang="ja-JP" sz="2000" dirty="0">
                <a:latin typeface="HGS明朝B" panose="02020800000000000000" pitchFamily="18" charset="-128"/>
                <a:ea typeface="HGS明朝B" panose="02020800000000000000" pitchFamily="18" charset="-128"/>
              </a:rPr>
              <a:t>150</a:t>
            </a:r>
            <a:r>
              <a:rPr lang="ja-JP" altLang="en-US" sz="2000" dirty="0">
                <a:latin typeface="HGS明朝B" panose="02020800000000000000" pitchFamily="18" charset="-128"/>
                <a:ea typeface="HGS明朝B" panose="02020800000000000000" pitchFamily="18" charset="-128"/>
              </a:rPr>
              <a:t>の国・地域に約</a:t>
            </a:r>
            <a:r>
              <a:rPr lang="en-US" altLang="ja-JP" sz="2000" dirty="0">
                <a:latin typeface="HGS明朝B" panose="02020800000000000000" pitchFamily="18" charset="-128"/>
                <a:ea typeface="HGS明朝B" panose="02020800000000000000" pitchFamily="18" charset="-128"/>
              </a:rPr>
              <a:t>1</a:t>
            </a:r>
            <a:r>
              <a:rPr lang="ja-JP" altLang="en-US" sz="2000" dirty="0">
                <a:latin typeface="HGS明朝B" panose="02020800000000000000" pitchFamily="18" charset="-128"/>
                <a:ea typeface="HGS明朝B" panose="02020800000000000000" pitchFamily="18" charset="-128"/>
              </a:rPr>
              <a:t>千万人の会員。</a:t>
            </a:r>
            <a:endParaRPr lang="en-US" altLang="ja-JP" sz="2000" dirty="0">
              <a:latin typeface="HGS明朝B" panose="02020800000000000000" pitchFamily="18" charset="-128"/>
              <a:ea typeface="HGS明朝B" panose="02020800000000000000" pitchFamily="18" charset="-128"/>
            </a:endParaRPr>
          </a:p>
          <a:p>
            <a:pPr marL="0" indent="0">
              <a:buNone/>
            </a:pPr>
            <a:endParaRPr kumimoji="1" lang="ja-JP" altLang="en-US" sz="2000" dirty="0">
              <a:latin typeface="HGS明朝B" panose="02020800000000000000" pitchFamily="18" charset="-128"/>
              <a:ea typeface="HGS明朝B" panose="02020800000000000000" pitchFamily="18" charset="-128"/>
            </a:endParaRPr>
          </a:p>
        </p:txBody>
      </p:sp>
    </p:spTree>
    <p:extLst>
      <p:ext uri="{BB962C8B-B14F-4D97-AF65-F5344CB8AC3E}">
        <p14:creationId xmlns:p14="http://schemas.microsoft.com/office/powerpoint/2010/main" val="1865272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9794F65A-A73A-1CA6-9435-09E967E3DE02}"/>
              </a:ext>
            </a:extLst>
          </p:cNvPr>
          <p:cNvSpPr>
            <a:spLocks noGrp="1"/>
          </p:cNvSpPr>
          <p:nvPr>
            <p:ph idx="1"/>
          </p:nvPr>
        </p:nvSpPr>
        <p:spPr>
          <a:xfrm>
            <a:off x="503853" y="1296988"/>
            <a:ext cx="11122090" cy="4879975"/>
          </a:xfrm>
          <a:solidFill>
            <a:schemeClr val="accent1">
              <a:lumMod val="20000"/>
              <a:lumOff val="80000"/>
            </a:schemeClr>
          </a:solidFill>
        </p:spPr>
        <p:txBody>
          <a:bodyPr/>
          <a:lstStyle/>
          <a:p>
            <a:pPr marL="0" indent="0" algn="l">
              <a:buNone/>
            </a:pPr>
            <a:r>
              <a:rPr lang="ja-JP" altLang="en-US" sz="2400" dirty="0">
                <a:latin typeface="HGP明朝B" panose="02020800000000000000" pitchFamily="18" charset="-128"/>
                <a:ea typeface="HGP明朝B" panose="02020800000000000000" pitchFamily="18" charset="-128"/>
              </a:rPr>
              <a:t>３</a:t>
            </a:r>
            <a:r>
              <a:rPr kumimoji="1" lang="ja-JP" altLang="en-US" sz="2400" dirty="0">
                <a:latin typeface="HGP明朝B" panose="02020800000000000000" pitchFamily="18" charset="-128"/>
                <a:ea typeface="HGP明朝B" panose="02020800000000000000" pitchFamily="18" charset="-128"/>
              </a:rPr>
              <a:t>．ワイズの使命</a:t>
            </a:r>
            <a:endParaRPr kumimoji="1" lang="en-US" altLang="ja-JP" sz="2400" dirty="0">
              <a:latin typeface="HGP明朝B" panose="02020800000000000000" pitchFamily="18" charset="-128"/>
              <a:ea typeface="HGP明朝B" panose="02020800000000000000" pitchFamily="18" charset="-128"/>
            </a:endParaRPr>
          </a:p>
          <a:p>
            <a:pPr marL="0" indent="0" algn="l">
              <a:buNone/>
            </a:pPr>
            <a:r>
              <a:rPr lang="ja-JP" altLang="en-US" sz="2000" dirty="0">
                <a:latin typeface="HGP明朝B" panose="02020800000000000000" pitchFamily="18" charset="-128"/>
                <a:ea typeface="HGP明朝B" panose="02020800000000000000" pitchFamily="18" charset="-128"/>
              </a:rPr>
              <a:t>＊「ワイズメンズクラブ国際協会は、イエス・キリストの教えに基づき、相互理解と敬愛の</a:t>
            </a:r>
            <a:r>
              <a:rPr kumimoji="1" lang="ja-JP" altLang="en-US" sz="2000" dirty="0">
                <a:latin typeface="HGP明朝B" panose="02020800000000000000" pitchFamily="18" charset="-128"/>
                <a:ea typeface="HGP明朝B" panose="02020800000000000000" pitchFamily="18" charset="-128"/>
              </a:rPr>
              <a:t>思想に結ばれて、</a:t>
            </a:r>
            <a:endParaRPr kumimoji="1" lang="en-US" altLang="ja-JP" sz="2000" dirty="0">
              <a:latin typeface="HGP明朝B" panose="02020800000000000000" pitchFamily="18" charset="-128"/>
              <a:ea typeface="HGP明朝B" panose="02020800000000000000" pitchFamily="18" charset="-128"/>
            </a:endParaRPr>
          </a:p>
          <a:p>
            <a:pPr marL="0" indent="0" algn="l">
              <a:buNone/>
            </a:pPr>
            <a:r>
              <a:rPr kumimoji="1" lang="ja-JP" altLang="en-US" sz="2000" dirty="0">
                <a:latin typeface="HGP明朝B" panose="02020800000000000000" pitchFamily="18" charset="-128"/>
                <a:ea typeface="HGP明朝B" panose="02020800000000000000" pitchFamily="18" charset="-128"/>
              </a:rPr>
              <a:t>　　あらゆる信仰の人々が共に働く世界的友好団体であり、</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に対する忠誠心を共にしつつ、</a:t>
            </a:r>
            <a:endParaRPr kumimoji="1" lang="en-US" altLang="ja-JP" sz="2000" dirty="0">
              <a:latin typeface="HGP明朝B" panose="02020800000000000000" pitchFamily="18" charset="-128"/>
              <a:ea typeface="HGP明朝B" panose="02020800000000000000" pitchFamily="18" charset="-128"/>
            </a:endParaRPr>
          </a:p>
          <a:p>
            <a:pPr marL="0" indent="0" algn="l">
              <a:buNone/>
            </a:pPr>
            <a:r>
              <a:rPr lang="ja-JP" altLang="en-US" sz="2000" dirty="0">
                <a:latin typeface="HGP明朝B" panose="02020800000000000000" pitchFamily="18" charset="-128"/>
                <a:ea typeface="HGP明朝B" panose="02020800000000000000" pitchFamily="18" charset="-128"/>
              </a:rPr>
              <a:t>　　活発な奉仕活動を通じて、リーダーシップを開発、助長、供給して全人類のため、よりよき世界を</a:t>
            </a:r>
            <a:endParaRPr lang="en-US" altLang="ja-JP" sz="2000" dirty="0">
              <a:latin typeface="HGP明朝B" panose="02020800000000000000" pitchFamily="18" charset="-128"/>
              <a:ea typeface="HGP明朝B" panose="02020800000000000000" pitchFamily="18" charset="-128"/>
            </a:endParaRPr>
          </a:p>
          <a:p>
            <a:pPr marL="0" indent="0" algn="l">
              <a:buNone/>
            </a:pPr>
            <a:r>
              <a:rPr kumimoji="1" lang="ja-JP" altLang="en-US" sz="2000" dirty="0">
                <a:latin typeface="HGP明朝B" panose="02020800000000000000" pitchFamily="18" charset="-128"/>
                <a:ea typeface="HGP明朝B" panose="02020800000000000000" pitchFamily="18" charset="-128"/>
              </a:rPr>
              <a:t>　　築くべく尽力するものとする」（国際憲法　第２条第１項）。</a:t>
            </a:r>
            <a:endParaRPr kumimoji="1" lang="en-US" altLang="ja-JP" sz="2000" dirty="0">
              <a:latin typeface="HGP明朝B" panose="02020800000000000000" pitchFamily="18" charset="-128"/>
              <a:ea typeface="HGP明朝B" panose="02020800000000000000" pitchFamily="18" charset="-128"/>
            </a:endParaRPr>
          </a:p>
          <a:p>
            <a:pPr marL="0" indent="0" algn="l">
              <a:buNone/>
            </a:pPr>
            <a:endParaRPr lang="en-US" altLang="ja-JP" sz="2000" dirty="0">
              <a:latin typeface="HGP明朝B" panose="02020800000000000000" pitchFamily="18" charset="-128"/>
              <a:ea typeface="HGP明朝B" panose="02020800000000000000" pitchFamily="18" charset="-128"/>
            </a:endParaRPr>
          </a:p>
          <a:p>
            <a:pPr marL="0" indent="0" algn="l">
              <a:buNone/>
            </a:pPr>
            <a:r>
              <a:rPr kumimoji="1" lang="en-US" altLang="ja-JP"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キーワード</a:t>
            </a:r>
            <a:r>
              <a:rPr kumimoji="1" lang="en-US" altLang="ja-JP"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　</a:t>
            </a:r>
            <a:r>
              <a:rPr lang="ja-JP" altLang="en-US" sz="2000" dirty="0">
                <a:latin typeface="HGP明朝B" panose="02020800000000000000" pitchFamily="18" charset="-128"/>
                <a:ea typeface="HGP明朝B" panose="02020800000000000000" pitchFamily="18" charset="-128"/>
              </a:rPr>
              <a:t>「イエス・キリストの教え」　　「</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に対する忠誠心」　　「リーダーシップを開発」</a:t>
            </a:r>
            <a:endParaRPr kumimoji="1" lang="en-US" altLang="ja-JP" sz="2000" dirty="0">
              <a:latin typeface="HGP明朝B" panose="02020800000000000000" pitchFamily="18" charset="-128"/>
              <a:ea typeface="HGP明朝B" panose="02020800000000000000" pitchFamily="18" charset="-128"/>
            </a:endParaRPr>
          </a:p>
        </p:txBody>
      </p:sp>
      <p:sp>
        <p:nvSpPr>
          <p:cNvPr id="4" name="タイトル 1">
            <a:extLst>
              <a:ext uri="{FF2B5EF4-FFF2-40B4-BE49-F238E27FC236}">
                <a16:creationId xmlns:a16="http://schemas.microsoft.com/office/drawing/2014/main" id="{8AC8B3E3-26CC-9159-6681-3DD8BF9F6A98}"/>
              </a:ext>
            </a:extLst>
          </p:cNvPr>
          <p:cNvSpPr>
            <a:spLocks noGrp="1"/>
          </p:cNvSpPr>
          <p:nvPr>
            <p:ph type="title"/>
          </p:nvPr>
        </p:nvSpPr>
        <p:spPr>
          <a:xfrm>
            <a:off x="503853" y="365125"/>
            <a:ext cx="11122090" cy="931863"/>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２．「ワイズ」の使命</a:t>
            </a:r>
            <a:endParaRPr kumimoji="1" lang="ja-JP" altLang="en-US" sz="32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080827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32918C-0DC1-5750-4116-0BE94DF95F11}"/>
              </a:ext>
            </a:extLst>
          </p:cNvPr>
          <p:cNvSpPr>
            <a:spLocks noGrp="1"/>
          </p:cNvSpPr>
          <p:nvPr>
            <p:ph type="title"/>
          </p:nvPr>
        </p:nvSpPr>
        <p:spPr>
          <a:xfrm>
            <a:off x="838200" y="214604"/>
            <a:ext cx="10515600" cy="895739"/>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３</a:t>
            </a:r>
            <a:r>
              <a:rPr kumimoji="1" lang="ja-JP" altLang="en-US" sz="3200" dirty="0">
                <a:latin typeface="HGP明朝B" panose="02020800000000000000" pitchFamily="18" charset="-128"/>
                <a:ea typeface="HGP明朝B" panose="02020800000000000000" pitchFamily="18" charset="-128"/>
              </a:rPr>
              <a:t>．「ワイズ」の特質</a:t>
            </a:r>
          </a:p>
        </p:txBody>
      </p:sp>
      <p:sp>
        <p:nvSpPr>
          <p:cNvPr id="3" name="コンテンツ プレースホルダー 2">
            <a:extLst>
              <a:ext uri="{FF2B5EF4-FFF2-40B4-BE49-F238E27FC236}">
                <a16:creationId xmlns:a16="http://schemas.microsoft.com/office/drawing/2014/main" id="{933B8DF3-DE08-B6B8-5288-819A37D4CF81}"/>
              </a:ext>
            </a:extLst>
          </p:cNvPr>
          <p:cNvSpPr>
            <a:spLocks noGrp="1"/>
          </p:cNvSpPr>
          <p:nvPr>
            <p:ph idx="1"/>
          </p:nvPr>
        </p:nvSpPr>
        <p:spPr>
          <a:xfrm>
            <a:off x="838200" y="1110343"/>
            <a:ext cx="10515600" cy="5533053"/>
          </a:xfrm>
          <a:solidFill>
            <a:schemeClr val="accent1">
              <a:lumMod val="20000"/>
              <a:lumOff val="80000"/>
            </a:schemeClr>
          </a:solidFill>
        </p:spPr>
        <p:txBody>
          <a:bodyPr>
            <a:normAutofit/>
          </a:bodyPr>
          <a:lstStyle/>
          <a:p>
            <a:pPr marL="0" indent="0">
              <a:buNone/>
            </a:pPr>
            <a:r>
              <a:rPr kumimoji="1" lang="ja-JP" altLang="en-US" sz="2400" dirty="0">
                <a:latin typeface="HGP明朝B" panose="02020800000000000000" pitchFamily="18" charset="-128"/>
                <a:ea typeface="HGP明朝B" panose="02020800000000000000" pitchFamily="18" charset="-128"/>
              </a:rPr>
              <a:t>１．小堀理論　　</a:t>
            </a:r>
            <a:endParaRPr kumimoji="1" lang="en-US" altLang="ja-JP" sz="2400" dirty="0"/>
          </a:p>
          <a:p>
            <a:pPr marL="0" indent="0">
              <a:buNone/>
            </a:pPr>
            <a:r>
              <a:rPr lang="ja-JP" altLang="en-US" sz="2000" dirty="0">
                <a:latin typeface="HGP明朝B" panose="02020800000000000000" pitchFamily="18" charset="-128"/>
                <a:ea typeface="HGP明朝B" panose="02020800000000000000" pitchFamily="18" charset="-128"/>
              </a:rPr>
              <a:t>　　　　元中央大学法学部教授　小堀憲助氏</a:t>
            </a:r>
            <a:endParaRPr lang="en-US" altLang="ja-JP" sz="2000" dirty="0">
              <a:latin typeface="HGP明朝B" panose="02020800000000000000" pitchFamily="18" charset="-128"/>
              <a:ea typeface="HGP明朝B" panose="02020800000000000000" pitchFamily="18" charset="-128"/>
            </a:endParaRPr>
          </a:p>
          <a:p>
            <a:pPr>
              <a:buFont typeface="Wingdings" panose="05000000000000000000" pitchFamily="2" charset="2"/>
              <a:buChar char="u"/>
            </a:pPr>
            <a:r>
              <a:rPr lang="ja-JP" altLang="en-US" sz="2000" dirty="0">
                <a:latin typeface="HGP明朝B" panose="02020800000000000000" pitchFamily="18" charset="-128"/>
                <a:ea typeface="HGP明朝B" panose="02020800000000000000" pitchFamily="18" charset="-128"/>
              </a:rPr>
              <a:t>奉仕団体である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①　</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に対する奉仕活動</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1920</a:t>
            </a:r>
            <a:r>
              <a:rPr lang="ja-JP" altLang="en-US" sz="2000" dirty="0">
                <a:latin typeface="HGP明朝B" panose="02020800000000000000" pitchFamily="18" charset="-128"/>
                <a:ea typeface="HGP明朝B" panose="02020800000000000000" pitchFamily="18" charset="-128"/>
              </a:rPr>
              <a:t>年、オハイオ州トレド</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で発足。</a:t>
            </a:r>
            <a:r>
              <a:rPr lang="en-US" altLang="ja-JP" sz="2000" dirty="0">
                <a:latin typeface="HGP明朝B" panose="02020800000000000000" pitchFamily="18" charset="-128"/>
                <a:ea typeface="HGP明朝B" panose="02020800000000000000" pitchFamily="18" charset="-128"/>
              </a:rPr>
              <a:t>Y’s</a:t>
            </a:r>
            <a:r>
              <a:rPr lang="ja-JP" altLang="en-US" sz="2000" dirty="0">
                <a:latin typeface="HGP明朝B" panose="02020800000000000000" pitchFamily="18" charset="-128"/>
                <a:ea typeface="HGP明朝B" panose="02020800000000000000" pitchFamily="18" charset="-128"/>
              </a:rPr>
              <a:t>メン＝</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の人、</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のための人。</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②　地域・国際社会への奉仕</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＊環境保護、障がい者・高齢者支援、外国人支援、</a:t>
            </a:r>
            <a:r>
              <a:rPr lang="en-US" altLang="ja-JP" sz="2000" dirty="0">
                <a:latin typeface="HGP明朝B" panose="02020800000000000000" pitchFamily="18" charset="-128"/>
                <a:ea typeface="HGP明朝B" panose="02020800000000000000" pitchFamily="18" charset="-128"/>
              </a:rPr>
              <a:t>HIV/AIDS</a:t>
            </a:r>
            <a:r>
              <a:rPr lang="ja-JP" altLang="en-US" sz="2000" dirty="0">
                <a:latin typeface="HGP明朝B" panose="02020800000000000000" pitchFamily="18" charset="-128"/>
                <a:ea typeface="HGP明朝B" panose="02020800000000000000" pitchFamily="18" charset="-128"/>
              </a:rPr>
              <a:t>、災害被災者支援等。</a:t>
            </a:r>
            <a:endParaRPr lang="en-US" altLang="ja-JP" sz="2000" dirty="0">
              <a:latin typeface="HGP明朝B" panose="02020800000000000000" pitchFamily="18" charset="-128"/>
              <a:ea typeface="HGP明朝B" panose="02020800000000000000" pitchFamily="18" charset="-128"/>
            </a:endParaRPr>
          </a:p>
          <a:p>
            <a:pPr>
              <a:buFont typeface="Wingdings" panose="05000000000000000000" pitchFamily="2" charset="2"/>
              <a:buChar char="u"/>
            </a:pPr>
            <a:r>
              <a:rPr lang="ja-JP" altLang="en-US" sz="2000" dirty="0">
                <a:latin typeface="HGP明朝B" panose="02020800000000000000" pitchFamily="18" charset="-128"/>
                <a:ea typeface="HGP明朝B" panose="02020800000000000000" pitchFamily="18" charset="-128"/>
              </a:rPr>
              <a:t>親睦団体である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①　親睦の本質：会員相互の交流から得られる心の豊かさ。世のため、人のために奉仕する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エネルギーの源泉。</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②　奉仕と親睦の相互作用：奉仕活動における協働作業を通して親睦が育まれる。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③　親睦を保持する秘訣：誰もが幸せを求める権利を持っていることを認め合う。　　</a:t>
            </a:r>
            <a:endParaRPr lang="en-US" altLang="ja-JP" sz="2000" dirty="0">
              <a:latin typeface="HGP明朝B" panose="02020800000000000000" pitchFamily="18" charset="-128"/>
              <a:ea typeface="HGP明朝B" panose="02020800000000000000" pitchFamily="18" charset="-128"/>
            </a:endParaRPr>
          </a:p>
          <a:p>
            <a:pPr marL="0" indent="0">
              <a:buNone/>
            </a:pPr>
            <a:endParaRPr kumimoji="1" lang="ja-JP" altLang="en-US" sz="2400" dirty="0"/>
          </a:p>
        </p:txBody>
      </p:sp>
    </p:spTree>
    <p:extLst>
      <p:ext uri="{BB962C8B-B14F-4D97-AF65-F5344CB8AC3E}">
        <p14:creationId xmlns:p14="http://schemas.microsoft.com/office/powerpoint/2010/main" val="4109125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E45EDA-1ECC-070F-9112-8DE402691CB5}"/>
              </a:ext>
            </a:extLst>
          </p:cNvPr>
          <p:cNvSpPr>
            <a:spLocks noGrp="1"/>
          </p:cNvSpPr>
          <p:nvPr>
            <p:ph type="title"/>
          </p:nvPr>
        </p:nvSpPr>
        <p:spPr>
          <a:xfrm>
            <a:off x="838200" y="195943"/>
            <a:ext cx="10515600" cy="989045"/>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４．「ワイズ」の誕生</a:t>
            </a:r>
            <a:endParaRPr kumimoji="1" lang="ja-JP" altLang="en-US" sz="3200" dirty="0">
              <a:latin typeface="HGP明朝B" panose="02020800000000000000" pitchFamily="18" charset="-128"/>
              <a:ea typeface="HGP明朝B" panose="02020800000000000000" pitchFamily="18" charset="-128"/>
            </a:endParaRPr>
          </a:p>
        </p:txBody>
      </p:sp>
      <p:sp>
        <p:nvSpPr>
          <p:cNvPr id="3" name="コンテンツ プレースホルダー 2">
            <a:extLst>
              <a:ext uri="{FF2B5EF4-FFF2-40B4-BE49-F238E27FC236}">
                <a16:creationId xmlns:a16="http://schemas.microsoft.com/office/drawing/2014/main" id="{B195483B-4DB4-2BA8-E06E-CAEA33DE4498}"/>
              </a:ext>
            </a:extLst>
          </p:cNvPr>
          <p:cNvSpPr>
            <a:spLocks noGrp="1"/>
          </p:cNvSpPr>
          <p:nvPr>
            <p:ph idx="1"/>
          </p:nvPr>
        </p:nvSpPr>
        <p:spPr>
          <a:xfrm>
            <a:off x="838200" y="1184988"/>
            <a:ext cx="10515600" cy="4991975"/>
          </a:xfrm>
          <a:solidFill>
            <a:schemeClr val="accent1">
              <a:lumMod val="20000"/>
              <a:lumOff val="80000"/>
            </a:schemeClr>
          </a:solidFill>
        </p:spPr>
        <p:txBody>
          <a:bodyPr>
            <a:normAutofit/>
          </a:bodyPr>
          <a:lstStyle/>
          <a:p>
            <a:pPr>
              <a:buFont typeface="Wingdings" panose="05000000000000000000" pitchFamily="2" charset="2"/>
              <a:buChar char="u"/>
            </a:pPr>
            <a:r>
              <a:rPr kumimoji="1" lang="ja-JP" altLang="en-US" sz="2400" dirty="0">
                <a:latin typeface="HGP明朝B" panose="02020800000000000000" pitchFamily="18" charset="-128"/>
                <a:ea typeface="HGP明朝B" panose="02020800000000000000" pitchFamily="18" charset="-128"/>
              </a:rPr>
              <a:t>誕生の経緯</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＊１９２０年、オハイオ州トレド</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の会員担当主事・エヴァンスが、</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ボランテイアとして</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熱心な会員１７名を集めて、ランチョンクラブを設置（昼食例会）。</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＊その中に、ワイズメンズクラブの生みの親とされるポール・ウイリアム・アレキサンダーという</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ハーヴァード大学を卒業したばかりの若き弁護士がいた。</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＊アレキサンダーは、このランチョンクラブの活動を北米各地に広げる推進者となり、</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１９２２年に、アメリカ・カナダ</a:t>
            </a:r>
            <a:r>
              <a:rPr kumimoji="1" lang="en-US" altLang="ja-JP" sz="2000" dirty="0">
                <a:latin typeface="HGP明朝B" panose="02020800000000000000" pitchFamily="18" charset="-128"/>
                <a:ea typeface="HGP明朝B" panose="02020800000000000000" pitchFamily="18" charset="-128"/>
              </a:rPr>
              <a:t>2</a:t>
            </a:r>
            <a:r>
              <a:rPr kumimoji="1" lang="ja-JP" altLang="en-US" sz="2000" dirty="0">
                <a:latin typeface="HGP明朝B" panose="02020800000000000000" pitchFamily="18" charset="-128"/>
                <a:ea typeface="HGP明朝B" panose="02020800000000000000" pitchFamily="18" charset="-128"/>
              </a:rPr>
              <a:t>カ国１７クラブによる「ワイズメンズクラブ国際協会」という</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国際組織を結成。</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＊その後、世界各地にクラブが設立され、地域の</a:t>
            </a:r>
            <a:r>
              <a:rPr kumimoji="1" lang="en-US" altLang="ja-JP" sz="2000" dirty="0">
                <a:latin typeface="HGP明朝B" panose="02020800000000000000" pitchFamily="18" charset="-128"/>
                <a:ea typeface="HGP明朝B" panose="02020800000000000000" pitchFamily="18" charset="-128"/>
              </a:rPr>
              <a:t>YMCA</a:t>
            </a:r>
            <a:r>
              <a:rPr kumimoji="1" lang="ja-JP" altLang="en-US" sz="2000" dirty="0">
                <a:latin typeface="HGP明朝B" panose="02020800000000000000" pitchFamily="18" charset="-128"/>
                <a:ea typeface="HGP明朝B" panose="02020800000000000000" pitchFamily="18" charset="-128"/>
              </a:rPr>
              <a:t>への奉仕活動を行なうとともに、</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国際間の交流が活発化した。</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＊６年後の</a:t>
            </a:r>
            <a:r>
              <a:rPr kumimoji="1" lang="en-US" altLang="ja-JP" sz="2000" dirty="0">
                <a:latin typeface="HGP明朝B" panose="02020800000000000000" pitchFamily="18" charset="-128"/>
                <a:ea typeface="HGP明朝B" panose="02020800000000000000" pitchFamily="18" charset="-128"/>
              </a:rPr>
              <a:t>1928</a:t>
            </a:r>
            <a:r>
              <a:rPr kumimoji="1" lang="ja-JP" altLang="en-US" sz="2000" dirty="0">
                <a:latin typeface="HGP明朝B" panose="02020800000000000000" pitchFamily="18" charset="-128"/>
                <a:ea typeface="HGP明朝B" panose="02020800000000000000" pitchFamily="18" charset="-128"/>
              </a:rPr>
              <a:t>（昭３）年、日本で最初の大阪クラブが設立され、 １０年後の</a:t>
            </a:r>
            <a:r>
              <a:rPr kumimoji="1" lang="en-US" altLang="ja-JP" sz="2000" dirty="0">
                <a:latin typeface="HGP明朝B" panose="02020800000000000000" pitchFamily="18" charset="-128"/>
                <a:ea typeface="HGP明朝B" panose="02020800000000000000" pitchFamily="18" charset="-128"/>
              </a:rPr>
              <a:t>1932</a:t>
            </a:r>
            <a:r>
              <a:rPr kumimoji="1" lang="ja-JP" altLang="en-US" sz="2000" dirty="0">
                <a:latin typeface="HGP明朝B" panose="02020800000000000000" pitchFamily="18" charset="-128"/>
                <a:ea typeface="HGP明朝B" panose="02020800000000000000" pitchFamily="18" charset="-128"/>
              </a:rPr>
              <a:t>年には</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日本区が設立されるとともに、世界の</a:t>
            </a:r>
            <a:r>
              <a:rPr lang="en-US" altLang="ja-JP" sz="2000" dirty="0">
                <a:latin typeface="HGP明朝B" panose="02020800000000000000" pitchFamily="18" charset="-128"/>
                <a:ea typeface="HGP明朝B" panose="02020800000000000000" pitchFamily="18" charset="-128"/>
              </a:rPr>
              <a:t>12</a:t>
            </a:r>
            <a:r>
              <a:rPr lang="ja-JP" altLang="en-US" sz="2000" dirty="0">
                <a:latin typeface="HGP明朝B" panose="02020800000000000000" pitchFamily="18" charset="-128"/>
                <a:ea typeface="HGP明朝B" panose="02020800000000000000" pitchFamily="18" charset="-128"/>
              </a:rPr>
              <a:t>カ国</a:t>
            </a:r>
            <a:r>
              <a:rPr lang="en-US" altLang="ja-JP" sz="2000" dirty="0">
                <a:latin typeface="HGP明朝B" panose="02020800000000000000" pitchFamily="18" charset="-128"/>
                <a:ea typeface="HGP明朝B" panose="02020800000000000000" pitchFamily="18" charset="-128"/>
              </a:rPr>
              <a:t>150</a:t>
            </a:r>
            <a:r>
              <a:rPr lang="ja-JP" altLang="en-US" sz="2000" dirty="0">
                <a:latin typeface="HGP明朝B" panose="02020800000000000000" pitchFamily="18" charset="-128"/>
                <a:ea typeface="HGP明朝B" panose="02020800000000000000" pitchFamily="18" charset="-128"/>
              </a:rPr>
              <a:t>クラブが国際協会に加盟。</a:t>
            </a:r>
            <a:endParaRPr kumimoji="1" lang="ja-JP" altLang="en-US" sz="20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842227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E3E46A-C72E-2595-F918-9DAC5E392E1C}"/>
              </a:ext>
            </a:extLst>
          </p:cNvPr>
          <p:cNvSpPr>
            <a:spLocks noGrp="1"/>
          </p:cNvSpPr>
          <p:nvPr>
            <p:ph type="title"/>
          </p:nvPr>
        </p:nvSpPr>
        <p:spPr>
          <a:xfrm>
            <a:off x="838200" y="186613"/>
            <a:ext cx="10515600" cy="933060"/>
          </a:xfrm>
          <a:solidFill>
            <a:schemeClr val="accent2">
              <a:lumMod val="40000"/>
              <a:lumOff val="60000"/>
            </a:schemeClr>
          </a:solidFill>
        </p:spPr>
        <p:txBody>
          <a:bodyPr>
            <a:normAutofit/>
          </a:bodyPr>
          <a:lstStyle/>
          <a:p>
            <a:pPr algn="ctr"/>
            <a:r>
              <a:rPr kumimoji="1" lang="ja-JP" altLang="en-US" sz="3200" dirty="0">
                <a:latin typeface="HGP明朝B" panose="02020800000000000000" pitchFamily="18" charset="-128"/>
                <a:ea typeface="HGP明朝B" panose="02020800000000000000" pitchFamily="18" charset="-128"/>
              </a:rPr>
              <a:t>５．日本のワイズメンズクラブ</a:t>
            </a:r>
          </a:p>
        </p:txBody>
      </p:sp>
      <p:sp>
        <p:nvSpPr>
          <p:cNvPr id="3" name="コンテンツ プレースホルダー 2">
            <a:extLst>
              <a:ext uri="{FF2B5EF4-FFF2-40B4-BE49-F238E27FC236}">
                <a16:creationId xmlns:a16="http://schemas.microsoft.com/office/drawing/2014/main" id="{DEE8C107-2941-AB7A-0BC6-812AFF644C9E}"/>
              </a:ext>
            </a:extLst>
          </p:cNvPr>
          <p:cNvSpPr>
            <a:spLocks noGrp="1"/>
          </p:cNvSpPr>
          <p:nvPr>
            <p:ph idx="1"/>
          </p:nvPr>
        </p:nvSpPr>
        <p:spPr>
          <a:xfrm>
            <a:off x="838200" y="1119673"/>
            <a:ext cx="10515600" cy="5467739"/>
          </a:xfrm>
          <a:solidFill>
            <a:schemeClr val="accent1">
              <a:lumMod val="20000"/>
              <a:lumOff val="80000"/>
            </a:schemeClr>
          </a:solidFill>
        </p:spPr>
        <p:txBody>
          <a:bodyPr>
            <a:normAutofit/>
          </a:bodyPr>
          <a:lstStyle/>
          <a:p>
            <a:pPr>
              <a:buFont typeface="Wingdings" panose="05000000000000000000" pitchFamily="2" charset="2"/>
              <a:buChar char="u"/>
            </a:pPr>
            <a:r>
              <a:rPr kumimoji="1" lang="ja-JP" altLang="en-US" sz="2400" dirty="0">
                <a:latin typeface="HGP明朝B" panose="02020800000000000000" pitchFamily="18" charset="-128"/>
                <a:ea typeface="HGP明朝B" panose="02020800000000000000" pitchFamily="18" charset="-128"/>
              </a:rPr>
              <a:t>世界の「ワイズ」の中で古い歴史を誇る日本のクラブ</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1928</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3</a:t>
            </a:r>
            <a:r>
              <a:rPr lang="ja-JP" altLang="en-US" sz="2000" dirty="0">
                <a:latin typeface="HGP明朝B" panose="02020800000000000000" pitchFamily="18" charset="-128"/>
                <a:ea typeface="HGP明朝B" panose="02020800000000000000" pitchFamily="18" charset="-128"/>
              </a:rPr>
              <a:t>）年：大阪クラブ設立（大阪</a:t>
            </a:r>
            <a:r>
              <a:rPr lang="en-US" altLang="ja-JP" sz="2000" dirty="0">
                <a:latin typeface="HGP明朝B" panose="02020800000000000000" pitchFamily="18" charset="-128"/>
                <a:ea typeface="HGP明朝B" panose="02020800000000000000" pitchFamily="18" charset="-128"/>
              </a:rPr>
              <a:t>YMCA</a:t>
            </a:r>
            <a:r>
              <a:rPr lang="ja-JP" altLang="en-US" sz="2000" dirty="0">
                <a:latin typeface="HGP明朝B" panose="02020800000000000000" pitchFamily="18" charset="-128"/>
                <a:ea typeface="HGP明朝B" panose="02020800000000000000" pitchFamily="18" charset="-128"/>
              </a:rPr>
              <a:t>・奈良伝主事による紹介、北米以外では</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上海に次いで</a:t>
            </a:r>
            <a:r>
              <a:rPr kumimoji="1" lang="en-US" altLang="ja-JP" sz="2000" dirty="0">
                <a:latin typeface="HGP明朝B" panose="02020800000000000000" pitchFamily="18" charset="-128"/>
                <a:ea typeface="HGP明朝B" panose="02020800000000000000" pitchFamily="18" charset="-128"/>
              </a:rPr>
              <a:t>2</a:t>
            </a:r>
            <a:r>
              <a:rPr kumimoji="1" lang="ja-JP" altLang="en-US" sz="2000" dirty="0">
                <a:latin typeface="HGP明朝B" panose="02020800000000000000" pitchFamily="18" charset="-128"/>
                <a:ea typeface="HGP明朝B" panose="02020800000000000000" pitchFamily="18" charset="-128"/>
              </a:rPr>
              <a:t>番目）。</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1930</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）年</a:t>
            </a:r>
            <a:r>
              <a:rPr lang="en-US" altLang="ja-JP" sz="2000" dirty="0">
                <a:latin typeface="HGP明朝B" panose="02020800000000000000" pitchFamily="18" charset="-128"/>
                <a:ea typeface="HGP明朝B" panose="02020800000000000000" pitchFamily="18" charset="-128"/>
              </a:rPr>
              <a:t>6</a:t>
            </a:r>
            <a:r>
              <a:rPr lang="ja-JP" altLang="en-US" sz="2000" dirty="0">
                <a:latin typeface="HGP明朝B" panose="02020800000000000000" pitchFamily="18" charset="-128"/>
                <a:ea typeface="HGP明朝B" panose="02020800000000000000" pitchFamily="18" charset="-128"/>
              </a:rPr>
              <a:t>月：神戸クラブ設立。</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 1930</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）年</a:t>
            </a:r>
            <a:r>
              <a:rPr lang="en-US" altLang="ja-JP" sz="2000" dirty="0">
                <a:latin typeface="HGP明朝B" panose="02020800000000000000" pitchFamily="18" charset="-128"/>
                <a:ea typeface="HGP明朝B" panose="02020800000000000000" pitchFamily="18" charset="-128"/>
              </a:rPr>
              <a:t>12</a:t>
            </a:r>
            <a:r>
              <a:rPr lang="ja-JP" altLang="en-US" sz="2000" dirty="0">
                <a:latin typeface="HGP明朝B" panose="02020800000000000000" pitchFamily="18" charset="-128"/>
                <a:ea typeface="HGP明朝B" panose="02020800000000000000" pitchFamily="18" charset="-128"/>
              </a:rPr>
              <a:t>月</a:t>
            </a:r>
            <a:r>
              <a:rPr lang="en-US" altLang="ja-JP" sz="2000" dirty="0">
                <a:latin typeface="HGP明朝B" panose="02020800000000000000" pitchFamily="18" charset="-128"/>
                <a:ea typeface="HGP明朝B" panose="02020800000000000000" pitchFamily="18" charset="-128"/>
              </a:rPr>
              <a:t>:</a:t>
            </a:r>
            <a:r>
              <a:rPr lang="ja-JP" altLang="en-US" sz="2000" dirty="0">
                <a:latin typeface="HGP明朝B" panose="02020800000000000000" pitchFamily="18" charset="-128"/>
                <a:ea typeface="HGP明朝B" panose="02020800000000000000" pitchFamily="18" charset="-128"/>
              </a:rPr>
              <a:t>横浜クラブ設立。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 </a:t>
            </a:r>
            <a:r>
              <a:rPr lang="en-US" altLang="ja-JP" sz="2000" dirty="0">
                <a:latin typeface="HGP明朝B" panose="02020800000000000000" pitchFamily="18" charset="-128"/>
                <a:ea typeface="HGP明朝B" panose="02020800000000000000" pitchFamily="18" charset="-128"/>
              </a:rPr>
              <a:t>1931</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6</a:t>
            </a:r>
            <a:r>
              <a:rPr lang="ja-JP" altLang="en-US" sz="2000" dirty="0">
                <a:latin typeface="HGP明朝B" panose="02020800000000000000" pitchFamily="18" charset="-128"/>
                <a:ea typeface="HGP明朝B" panose="02020800000000000000" pitchFamily="18" charset="-128"/>
              </a:rPr>
              <a:t>）年：東京クラブ設立。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 </a:t>
            </a:r>
            <a:r>
              <a:rPr lang="en-US" altLang="ja-JP" sz="2000" dirty="0">
                <a:latin typeface="HGP明朝B" panose="02020800000000000000" pitchFamily="18" charset="-128"/>
                <a:ea typeface="HGP明朝B" panose="02020800000000000000" pitchFamily="18" charset="-128"/>
              </a:rPr>
              <a:t>1932</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7</a:t>
            </a:r>
            <a:r>
              <a:rPr lang="ja-JP" altLang="en-US" sz="2000" dirty="0">
                <a:latin typeface="HGP明朝B" panose="02020800000000000000" pitchFamily="18" charset="-128"/>
                <a:ea typeface="HGP明朝B" panose="02020800000000000000" pitchFamily="18" charset="-128"/>
              </a:rPr>
              <a:t>）年：国際協会・日本区設立。</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 </a:t>
            </a:r>
            <a:r>
              <a:rPr lang="en-US" altLang="ja-JP" sz="2000" dirty="0">
                <a:latin typeface="HGP明朝B" panose="02020800000000000000" pitchFamily="18" charset="-128"/>
                <a:ea typeface="HGP明朝B" panose="02020800000000000000" pitchFamily="18" charset="-128"/>
              </a:rPr>
              <a:t>1940</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15</a:t>
            </a:r>
            <a:r>
              <a:rPr lang="ja-JP" altLang="en-US" sz="2000" dirty="0">
                <a:latin typeface="HGP明朝B" panose="02020800000000000000" pitchFamily="18" charset="-128"/>
                <a:ea typeface="HGP明朝B" panose="02020800000000000000" pitchFamily="18" charset="-128"/>
              </a:rPr>
              <a:t>）年：日本区が国際協会脱退（</a:t>
            </a:r>
            <a:r>
              <a:rPr lang="en-US" altLang="ja-JP" sz="2000" dirty="0">
                <a:latin typeface="HGP明朝B" panose="02020800000000000000" pitchFamily="18" charset="-128"/>
                <a:ea typeface="HGP明朝B" panose="02020800000000000000" pitchFamily="18" charset="-128"/>
              </a:rPr>
              <a:t>1937</a:t>
            </a:r>
            <a:r>
              <a:rPr lang="ja-JP" altLang="en-US" sz="2000" dirty="0">
                <a:latin typeface="HGP明朝B" panose="02020800000000000000" pitchFamily="18" charset="-128"/>
                <a:ea typeface="HGP明朝B" panose="02020800000000000000" pitchFamily="18" charset="-128"/>
              </a:rPr>
              <a:t>年・日中戦争、</a:t>
            </a:r>
            <a:r>
              <a:rPr lang="en-US" altLang="ja-JP" sz="2000" dirty="0">
                <a:latin typeface="HGP明朝B" panose="02020800000000000000" pitchFamily="18" charset="-128"/>
                <a:ea typeface="HGP明朝B" panose="02020800000000000000" pitchFamily="18" charset="-128"/>
              </a:rPr>
              <a:t>1940</a:t>
            </a:r>
            <a:r>
              <a:rPr lang="ja-JP" altLang="en-US" sz="2000" dirty="0">
                <a:latin typeface="HGP明朝B" panose="02020800000000000000" pitchFamily="18" charset="-128"/>
                <a:ea typeface="HGP明朝B" panose="02020800000000000000" pitchFamily="18" charset="-128"/>
              </a:rPr>
              <a:t>年・日独伊三国同盟）。</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 </a:t>
            </a:r>
            <a:r>
              <a:rPr lang="en-US" altLang="ja-JP" sz="2000" dirty="0">
                <a:latin typeface="HGP明朝B" panose="02020800000000000000" pitchFamily="18" charset="-128"/>
                <a:ea typeface="HGP明朝B" panose="02020800000000000000" pitchFamily="18" charset="-128"/>
              </a:rPr>
              <a:t>1946</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21</a:t>
            </a:r>
            <a:r>
              <a:rPr lang="ja-JP" altLang="en-US" sz="2000" dirty="0">
                <a:latin typeface="HGP明朝B" panose="02020800000000000000" pitchFamily="18" charset="-128"/>
                <a:ea typeface="HGP明朝B" panose="02020800000000000000" pitchFamily="18" charset="-128"/>
              </a:rPr>
              <a:t>）年：第</a:t>
            </a:r>
            <a:r>
              <a:rPr lang="en-US" altLang="ja-JP" sz="2000" dirty="0">
                <a:latin typeface="HGP明朝B" panose="02020800000000000000" pitchFamily="18" charset="-128"/>
                <a:ea typeface="HGP明朝B" panose="02020800000000000000" pitchFamily="18" charset="-128"/>
              </a:rPr>
              <a:t>22</a:t>
            </a:r>
            <a:r>
              <a:rPr lang="ja-JP" altLang="en-US" sz="2000" dirty="0">
                <a:latin typeface="HGP明朝B" panose="02020800000000000000" pitchFamily="18" charset="-128"/>
                <a:ea typeface="HGP明朝B" panose="02020800000000000000" pitchFamily="18" charset="-128"/>
              </a:rPr>
              <a:t>回「ワイズ」国際大会で、中国代表が日本区の国際復帰を提案、可決。</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 </a:t>
            </a:r>
            <a:r>
              <a:rPr lang="en-US" altLang="ja-JP" sz="2000" dirty="0">
                <a:latin typeface="HGP明朝B" panose="02020800000000000000" pitchFamily="18" charset="-128"/>
                <a:ea typeface="HGP明朝B" panose="02020800000000000000" pitchFamily="18" charset="-128"/>
              </a:rPr>
              <a:t>1972</a:t>
            </a:r>
            <a:r>
              <a:rPr lang="ja-JP" altLang="en-US" sz="2000" dirty="0">
                <a:latin typeface="HGP明朝B" panose="02020800000000000000" pitchFamily="18" charset="-128"/>
                <a:ea typeface="HGP明朝B" panose="02020800000000000000" pitchFamily="18" charset="-128"/>
              </a:rPr>
              <a:t>（昭４７）年：国際憲法の制定（奈良伝氏の提案）。</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 </a:t>
            </a:r>
            <a:r>
              <a:rPr lang="en-US" altLang="ja-JP" sz="2000" dirty="0">
                <a:latin typeface="HGP明朝B" panose="02020800000000000000" pitchFamily="18" charset="-128"/>
                <a:ea typeface="HGP明朝B" panose="02020800000000000000" pitchFamily="18" charset="-128"/>
              </a:rPr>
              <a:t>1975</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50</a:t>
            </a:r>
            <a:r>
              <a:rPr lang="ja-JP" altLang="en-US" sz="2000" dirty="0">
                <a:latin typeface="HGP明朝B" panose="02020800000000000000" pitchFamily="18" charset="-128"/>
                <a:ea typeface="HGP明朝B" panose="02020800000000000000" pitchFamily="18" charset="-128"/>
              </a:rPr>
              <a:t>）年：鈴木謙介氏・日本初の国際会長に就任。　</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 </a:t>
            </a:r>
            <a:r>
              <a:rPr lang="en-US" altLang="ja-JP" sz="2000" dirty="0">
                <a:latin typeface="HGP明朝B" panose="02020800000000000000" pitchFamily="18" charset="-128"/>
                <a:ea typeface="HGP明朝B" panose="02020800000000000000" pitchFamily="18" charset="-128"/>
              </a:rPr>
              <a:t>1984</a:t>
            </a:r>
            <a:r>
              <a:rPr lang="ja-JP" altLang="en-US" sz="2000" dirty="0">
                <a:latin typeface="HGP明朝B" panose="02020800000000000000" pitchFamily="18" charset="-128"/>
                <a:ea typeface="HGP明朝B" panose="02020800000000000000" pitchFamily="18" charset="-128"/>
              </a:rPr>
              <a:t>（昭</a:t>
            </a:r>
            <a:r>
              <a:rPr lang="en-US" altLang="ja-JP" sz="2000" dirty="0">
                <a:latin typeface="HGP明朝B" panose="02020800000000000000" pitchFamily="18" charset="-128"/>
                <a:ea typeface="HGP明朝B" panose="02020800000000000000" pitchFamily="18" charset="-128"/>
              </a:rPr>
              <a:t>59</a:t>
            </a:r>
            <a:r>
              <a:rPr lang="ja-JP" altLang="en-US" sz="2000" dirty="0">
                <a:latin typeface="HGP明朝B" panose="02020800000000000000" pitchFamily="18" charset="-128"/>
                <a:ea typeface="HGP明朝B" panose="02020800000000000000" pitchFamily="18" charset="-128"/>
              </a:rPr>
              <a:t>）年：竹内敏明氏（横浜⇒熱海クラブ）、</a:t>
            </a:r>
            <a:r>
              <a:rPr lang="en-US" altLang="ja-JP" sz="2000" dirty="0">
                <a:latin typeface="HGP明朝B" panose="02020800000000000000" pitchFamily="18" charset="-128"/>
                <a:ea typeface="HGP明朝B" panose="02020800000000000000" pitchFamily="18" charset="-128"/>
              </a:rPr>
              <a:t>1994</a:t>
            </a:r>
            <a:r>
              <a:rPr lang="ja-JP" altLang="en-US" sz="2000" dirty="0">
                <a:latin typeface="HGP明朝B" panose="02020800000000000000" pitchFamily="18" charset="-128"/>
                <a:ea typeface="HGP明朝B" panose="02020800000000000000" pitchFamily="18" charset="-128"/>
              </a:rPr>
              <a:t>年：青木一芳（千葉クラブ）、</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2010</a:t>
            </a:r>
            <a:r>
              <a:rPr lang="ja-JP" altLang="en-US" sz="2000" dirty="0">
                <a:latin typeface="HGP明朝B" panose="02020800000000000000" pitchFamily="18" charset="-128"/>
                <a:ea typeface="HGP明朝B" panose="02020800000000000000" pitchFamily="18" charset="-128"/>
              </a:rPr>
              <a:t>年：藤井寛敏氏（東京江東クラブ）が国際会長に就任。横浜にて国際大会開催。</a:t>
            </a:r>
            <a:endParaRPr lang="en-US" altLang="ja-JP" sz="2000" dirty="0">
              <a:latin typeface="HGP明朝B" panose="02020800000000000000" pitchFamily="18" charset="-128"/>
              <a:ea typeface="HGP明朝B" panose="02020800000000000000" pitchFamily="18" charset="-128"/>
            </a:endParaRPr>
          </a:p>
          <a:p>
            <a:pPr marL="0" indent="0">
              <a:buNone/>
            </a:pPr>
            <a:endParaRPr kumimoji="1" lang="ja-JP" altLang="en-US" sz="20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424669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7C1F13-BC25-5F9E-9858-FB45BAE1AB0D}"/>
              </a:ext>
            </a:extLst>
          </p:cNvPr>
          <p:cNvSpPr>
            <a:spLocks noGrp="1"/>
          </p:cNvSpPr>
          <p:nvPr>
            <p:ph type="title"/>
          </p:nvPr>
        </p:nvSpPr>
        <p:spPr>
          <a:xfrm>
            <a:off x="838200" y="365125"/>
            <a:ext cx="10515600" cy="941161"/>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６</a:t>
            </a:r>
            <a:r>
              <a:rPr kumimoji="1" lang="ja-JP" altLang="en-US" sz="3200" dirty="0">
                <a:latin typeface="HGP明朝B" panose="02020800000000000000" pitchFamily="18" charset="-128"/>
                <a:ea typeface="HGP明朝B" panose="02020800000000000000" pitchFamily="18" charset="-128"/>
              </a:rPr>
              <a:t>．ワイズメンズクラブ の現状</a:t>
            </a:r>
          </a:p>
        </p:txBody>
      </p:sp>
      <p:sp>
        <p:nvSpPr>
          <p:cNvPr id="3" name="コンテンツ プレースホルダー 2">
            <a:extLst>
              <a:ext uri="{FF2B5EF4-FFF2-40B4-BE49-F238E27FC236}">
                <a16:creationId xmlns:a16="http://schemas.microsoft.com/office/drawing/2014/main" id="{474BB956-ACE5-1F45-894C-AF6B64002614}"/>
              </a:ext>
            </a:extLst>
          </p:cNvPr>
          <p:cNvSpPr>
            <a:spLocks noGrp="1"/>
          </p:cNvSpPr>
          <p:nvPr>
            <p:ph idx="1"/>
          </p:nvPr>
        </p:nvSpPr>
        <p:spPr>
          <a:xfrm>
            <a:off x="838200" y="1306286"/>
            <a:ext cx="10515600" cy="5186589"/>
          </a:xfrm>
          <a:solidFill>
            <a:schemeClr val="accent1">
              <a:lumMod val="20000"/>
              <a:lumOff val="80000"/>
            </a:schemeClr>
          </a:solidFill>
        </p:spPr>
        <p:txBody>
          <a:bodyPr>
            <a:normAutofit lnSpcReduction="10000"/>
          </a:bodyPr>
          <a:lstStyle/>
          <a:p>
            <a:pPr marL="0" indent="0">
              <a:buNone/>
            </a:pPr>
            <a:r>
              <a:rPr kumimoji="1" lang="ja-JP" altLang="en-US" sz="2400" dirty="0">
                <a:latin typeface="HGP明朝B" panose="02020800000000000000" pitchFamily="18" charset="-128"/>
                <a:ea typeface="HGP明朝B" panose="02020800000000000000" pitchFamily="18" charset="-128"/>
              </a:rPr>
              <a:t>１．世界</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a:t>
            </a:r>
            <a:r>
              <a:rPr lang="en-US" altLang="ja-JP" sz="2000" dirty="0">
                <a:latin typeface="HGP明朝B" panose="02020800000000000000" pitchFamily="18" charset="-128"/>
                <a:ea typeface="HGP明朝B" panose="02020800000000000000" pitchFamily="18" charset="-128"/>
              </a:rPr>
              <a:t>76</a:t>
            </a:r>
            <a:r>
              <a:rPr lang="ja-JP" altLang="en-US" sz="2000" dirty="0">
                <a:latin typeface="HGP明朝B" panose="02020800000000000000" pitchFamily="18" charset="-128"/>
                <a:ea typeface="HGP明朝B" panose="02020800000000000000" pitchFamily="18" charset="-128"/>
              </a:rPr>
              <a:t>カ国、</a:t>
            </a:r>
            <a:r>
              <a:rPr lang="en-US" altLang="ja-JP" sz="2000" dirty="0">
                <a:latin typeface="HGP明朝B" panose="02020800000000000000" pitchFamily="18" charset="-128"/>
                <a:ea typeface="HGP明朝B" panose="02020800000000000000" pitchFamily="18" charset="-128"/>
              </a:rPr>
              <a:t>1539</a:t>
            </a:r>
            <a:r>
              <a:rPr lang="ja-JP" altLang="en-US" sz="2000" dirty="0">
                <a:latin typeface="HGP明朝B" panose="02020800000000000000" pitchFamily="18" charset="-128"/>
                <a:ea typeface="HGP明朝B" panose="02020800000000000000" pitchFamily="18" charset="-128"/>
              </a:rPr>
              <a:t>クラブ、</a:t>
            </a:r>
            <a:r>
              <a:rPr lang="en-US" altLang="ja-JP" sz="2000" dirty="0">
                <a:latin typeface="HGP明朝B" panose="02020800000000000000" pitchFamily="18" charset="-128"/>
                <a:ea typeface="HGP明朝B" panose="02020800000000000000" pitchFamily="18" charset="-128"/>
              </a:rPr>
              <a:t>25,076</a:t>
            </a:r>
            <a:r>
              <a:rPr lang="ja-JP" altLang="en-US" sz="2000" dirty="0">
                <a:latin typeface="HGP明朝B" panose="02020800000000000000" pitchFamily="18" charset="-128"/>
                <a:ea typeface="HGP明朝B" panose="02020800000000000000" pitchFamily="18" charset="-128"/>
              </a:rPr>
              <a:t>人の会員　（</a:t>
            </a:r>
            <a:r>
              <a:rPr lang="en-US" altLang="ja-JP" sz="2000" dirty="0">
                <a:latin typeface="HGP明朝B" panose="02020800000000000000" pitchFamily="18" charset="-128"/>
                <a:ea typeface="HGP明朝B" panose="02020800000000000000" pitchFamily="18" charset="-128"/>
              </a:rPr>
              <a:t>2022</a:t>
            </a:r>
            <a:r>
              <a:rPr lang="ja-JP" altLang="en-US" sz="2000" dirty="0">
                <a:latin typeface="HGP明朝B" panose="02020800000000000000" pitchFamily="18" charset="-128"/>
                <a:ea typeface="HGP明朝B" panose="02020800000000000000" pitchFamily="18" charset="-128"/>
              </a:rPr>
              <a:t>年</a:t>
            </a:r>
            <a:r>
              <a:rPr lang="en-US" altLang="ja-JP" sz="2000" dirty="0">
                <a:latin typeface="HGP明朝B" panose="02020800000000000000" pitchFamily="18" charset="-128"/>
                <a:ea typeface="HGP明朝B" panose="02020800000000000000" pitchFamily="18" charset="-128"/>
              </a:rPr>
              <a:t>2</a:t>
            </a:r>
            <a:r>
              <a:rPr lang="ja-JP" altLang="en-US" sz="2000" dirty="0">
                <a:latin typeface="HGP明朝B" panose="02020800000000000000" pitchFamily="18" charset="-128"/>
                <a:ea typeface="HGP明朝B" panose="02020800000000000000" pitchFamily="18" charset="-128"/>
              </a:rPr>
              <a:t>月）</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＊地域構成</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 </a:t>
            </a:r>
            <a:r>
              <a:rPr lang="ja-JP" altLang="en-US" sz="2000" dirty="0">
                <a:latin typeface="HGP明朝B" panose="02020800000000000000" pitchFamily="18" charset="-128"/>
                <a:ea typeface="HGP明朝B" panose="02020800000000000000" pitchFamily="18" charset="-128"/>
              </a:rPr>
              <a:t>アジア太平洋地域（</a:t>
            </a:r>
            <a:r>
              <a:rPr lang="en-US" altLang="ja-JP" sz="2000" dirty="0">
                <a:latin typeface="HGP明朝B" panose="02020800000000000000" pitchFamily="18" charset="-128"/>
                <a:ea typeface="HGP明朝B" panose="02020800000000000000" pitchFamily="18" charset="-128"/>
              </a:rPr>
              <a:t>3,551</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14%</a:t>
            </a: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(2)</a:t>
            </a:r>
            <a:r>
              <a:rPr lang="ja-JP" altLang="en-US" sz="2000" dirty="0">
                <a:latin typeface="HGP明朝B" panose="02020800000000000000" pitchFamily="18" charset="-128"/>
                <a:ea typeface="HGP明朝B" panose="02020800000000000000" pitchFamily="18" charset="-128"/>
              </a:rPr>
              <a:t>　韓国地域（</a:t>
            </a:r>
            <a:r>
              <a:rPr lang="en-US" altLang="ja-JP" sz="2000" dirty="0">
                <a:latin typeface="HGP明朝B" panose="02020800000000000000" pitchFamily="18" charset="-128"/>
                <a:ea typeface="HGP明朝B" panose="02020800000000000000" pitchFamily="18" charset="-128"/>
              </a:rPr>
              <a:t>5,701</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23%</a:t>
            </a:r>
            <a:r>
              <a:rPr lang="ja-JP" altLang="en-US" sz="2000" dirty="0">
                <a:latin typeface="HGP明朝B" panose="02020800000000000000" pitchFamily="18" charset="-128"/>
                <a:ea typeface="HGP明朝B" panose="02020800000000000000" pitchFamily="18" charset="-128"/>
              </a:rPr>
              <a:t>）</a:t>
            </a:r>
            <a:endParaRPr lang="en-US" altLang="ja-JP" sz="2000" dirty="0">
              <a:latin typeface="HGP明朝B" panose="02020800000000000000" pitchFamily="18" charset="-128"/>
              <a:ea typeface="HGP明朝B" panose="02020800000000000000" pitchFamily="18" charset="-128"/>
            </a:endParaRPr>
          </a:p>
          <a:p>
            <a:pPr marL="0" indent="0">
              <a:buNone/>
            </a:pPr>
            <a:r>
              <a:rPr kumimoji="1" lang="en-US" altLang="ja-JP" sz="2000" dirty="0">
                <a:latin typeface="HGP明朝B" panose="02020800000000000000" pitchFamily="18" charset="-128"/>
                <a:ea typeface="HGP明朝B" panose="02020800000000000000" pitchFamily="18" charset="-128"/>
              </a:rPr>
              <a:t>  (3)</a:t>
            </a:r>
            <a:r>
              <a:rPr kumimoji="1" lang="ja-JP" altLang="en-US" sz="2000" dirty="0">
                <a:latin typeface="HGP明朝B" panose="02020800000000000000" pitchFamily="18" charset="-128"/>
                <a:ea typeface="HGP明朝B" panose="02020800000000000000" pitchFamily="18" charset="-128"/>
              </a:rPr>
              <a:t>　インド地域（</a:t>
            </a:r>
            <a:r>
              <a:rPr kumimoji="1" lang="en-US" altLang="ja-JP" sz="2000" dirty="0">
                <a:latin typeface="HGP明朝B" panose="02020800000000000000" pitchFamily="18" charset="-128"/>
                <a:ea typeface="HGP明朝B" panose="02020800000000000000" pitchFamily="18" charset="-128"/>
              </a:rPr>
              <a:t>9,357</a:t>
            </a:r>
            <a:r>
              <a:rPr kumimoji="1" lang="ja-JP" altLang="en-US" sz="2000" dirty="0">
                <a:latin typeface="HGP明朝B" panose="02020800000000000000" pitchFamily="18" charset="-128"/>
                <a:ea typeface="HGP明朝B" panose="02020800000000000000" pitchFamily="18" charset="-128"/>
              </a:rPr>
              <a:t>人、</a:t>
            </a:r>
            <a:r>
              <a:rPr kumimoji="1" lang="en-US" altLang="ja-JP" sz="2000" dirty="0">
                <a:latin typeface="HGP明朝B" panose="02020800000000000000" pitchFamily="18" charset="-128"/>
                <a:ea typeface="HGP明朝B" panose="02020800000000000000" pitchFamily="18" charset="-128"/>
              </a:rPr>
              <a:t>37%</a:t>
            </a: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(4)</a:t>
            </a:r>
            <a:r>
              <a:rPr kumimoji="1" lang="ja-JP" altLang="en-US" sz="2000" dirty="0">
                <a:latin typeface="HGP明朝B" panose="02020800000000000000" pitchFamily="18" charset="-128"/>
                <a:ea typeface="HGP明朝B" panose="02020800000000000000" pitchFamily="18" charset="-128"/>
              </a:rPr>
              <a:t>　カナダ・カリブ海地域（</a:t>
            </a:r>
            <a:r>
              <a:rPr kumimoji="1" lang="en-US" altLang="ja-JP" sz="2000" dirty="0">
                <a:latin typeface="HGP明朝B" panose="02020800000000000000" pitchFamily="18" charset="-128"/>
                <a:ea typeface="HGP明朝B" panose="02020800000000000000" pitchFamily="18" charset="-128"/>
              </a:rPr>
              <a:t>339</a:t>
            </a:r>
            <a:r>
              <a:rPr kumimoji="1" lang="ja-JP" altLang="en-US" sz="2000" dirty="0">
                <a:latin typeface="HGP明朝B" panose="02020800000000000000" pitchFamily="18" charset="-128"/>
                <a:ea typeface="HGP明朝B" panose="02020800000000000000" pitchFamily="18" charset="-128"/>
              </a:rPr>
              <a:t>人、</a:t>
            </a:r>
            <a:r>
              <a:rPr kumimoji="1" lang="en-US" altLang="ja-JP" sz="2000" dirty="0">
                <a:latin typeface="HGP明朝B" panose="02020800000000000000" pitchFamily="18" charset="-128"/>
                <a:ea typeface="HGP明朝B" panose="02020800000000000000" pitchFamily="18" charset="-128"/>
              </a:rPr>
              <a:t>1%</a:t>
            </a:r>
            <a:r>
              <a:rPr kumimoji="1" lang="ja-JP" altLang="en-US" sz="2000" dirty="0">
                <a:latin typeface="HGP明朝B" panose="02020800000000000000" pitchFamily="18" charset="-128"/>
                <a:ea typeface="HGP明朝B" panose="02020800000000000000" pitchFamily="18" charset="-128"/>
              </a:rPr>
              <a:t>）</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　アメリカ地域（</a:t>
            </a:r>
            <a:r>
              <a:rPr lang="en-US" altLang="ja-JP" sz="2000" dirty="0">
                <a:latin typeface="HGP明朝B" panose="02020800000000000000" pitchFamily="18" charset="-128"/>
                <a:ea typeface="HGP明朝B" panose="02020800000000000000" pitchFamily="18" charset="-128"/>
              </a:rPr>
              <a:t>825</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3%</a:t>
            </a: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(6)</a:t>
            </a:r>
            <a:r>
              <a:rPr lang="ja-JP" altLang="en-US" sz="2000" dirty="0">
                <a:latin typeface="HGP明朝B" panose="02020800000000000000" pitchFamily="18" charset="-128"/>
                <a:ea typeface="HGP明朝B" panose="02020800000000000000" pitchFamily="18" charset="-128"/>
              </a:rPr>
              <a:t>　ラテンアメリカ地域（</a:t>
            </a:r>
            <a:r>
              <a:rPr lang="en-US" altLang="ja-JP" sz="2000" dirty="0">
                <a:latin typeface="HGP明朝B" panose="02020800000000000000" pitchFamily="18" charset="-128"/>
                <a:ea typeface="HGP明朝B" panose="02020800000000000000" pitchFamily="18" charset="-128"/>
              </a:rPr>
              <a:t>315</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a:t>
            </a:r>
            <a:endParaRPr lang="en-US" altLang="ja-JP" sz="2000" dirty="0">
              <a:latin typeface="HGP明朝B" panose="02020800000000000000" pitchFamily="18" charset="-128"/>
              <a:ea typeface="HGP明朝B" panose="02020800000000000000" pitchFamily="18" charset="-128"/>
            </a:endParaRPr>
          </a:p>
          <a:p>
            <a:pPr marL="0" indent="0">
              <a:buNone/>
            </a:pPr>
            <a:r>
              <a:rPr kumimoji="1" lang="en-US" altLang="ja-JP" sz="2000" dirty="0">
                <a:latin typeface="HGP明朝B" panose="02020800000000000000" pitchFamily="18" charset="-128"/>
                <a:ea typeface="HGP明朝B" panose="02020800000000000000" pitchFamily="18" charset="-128"/>
              </a:rPr>
              <a:t>  (7)</a:t>
            </a:r>
            <a:r>
              <a:rPr kumimoji="1" lang="ja-JP" altLang="en-US" sz="2000" dirty="0">
                <a:latin typeface="HGP明朝B" panose="02020800000000000000" pitchFamily="18" charset="-128"/>
                <a:ea typeface="HGP明朝B" panose="02020800000000000000" pitchFamily="18" charset="-128"/>
              </a:rPr>
              <a:t>　ヨーロッパ地域（</a:t>
            </a:r>
            <a:r>
              <a:rPr kumimoji="1" lang="en-US" altLang="ja-JP" sz="2000" dirty="0">
                <a:latin typeface="HGP明朝B" panose="02020800000000000000" pitchFamily="18" charset="-128"/>
                <a:ea typeface="HGP明朝B" panose="02020800000000000000" pitchFamily="18" charset="-128"/>
              </a:rPr>
              <a:t>4,882</a:t>
            </a:r>
            <a:r>
              <a:rPr kumimoji="1" lang="ja-JP" altLang="en-US" sz="2000" dirty="0">
                <a:latin typeface="HGP明朝B" panose="02020800000000000000" pitchFamily="18" charset="-128"/>
                <a:ea typeface="HGP明朝B" panose="02020800000000000000" pitchFamily="18" charset="-128"/>
              </a:rPr>
              <a:t>人、</a:t>
            </a:r>
            <a:r>
              <a:rPr kumimoji="1" lang="en-US" altLang="ja-JP" sz="2000" dirty="0">
                <a:latin typeface="HGP明朝B" panose="02020800000000000000" pitchFamily="18" charset="-128"/>
                <a:ea typeface="HGP明朝B" panose="02020800000000000000" pitchFamily="18" charset="-128"/>
              </a:rPr>
              <a:t>20%</a:t>
            </a: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(8)</a:t>
            </a:r>
            <a:r>
              <a:rPr kumimoji="1" lang="ja-JP" altLang="en-US" sz="2000" dirty="0">
                <a:latin typeface="HGP明朝B" panose="02020800000000000000" pitchFamily="18" charset="-128"/>
                <a:ea typeface="HGP明朝B" panose="02020800000000000000" pitchFamily="18" charset="-128"/>
              </a:rPr>
              <a:t>　アフリカ地域（</a:t>
            </a:r>
            <a:r>
              <a:rPr kumimoji="1" lang="en-US" altLang="ja-JP" sz="2000" dirty="0">
                <a:latin typeface="HGP明朝B" panose="02020800000000000000" pitchFamily="18" charset="-128"/>
                <a:ea typeface="HGP明朝B" panose="02020800000000000000" pitchFamily="18" charset="-128"/>
              </a:rPr>
              <a:t>106</a:t>
            </a:r>
            <a:r>
              <a:rPr kumimoji="1" lang="ja-JP" altLang="en-US" sz="2000" dirty="0">
                <a:latin typeface="HGP明朝B" panose="02020800000000000000" pitchFamily="18" charset="-128"/>
                <a:ea typeface="HGP明朝B" panose="02020800000000000000" pitchFamily="18" charset="-128"/>
              </a:rPr>
              <a:t>人、</a:t>
            </a:r>
            <a:r>
              <a:rPr kumimoji="1" lang="en-US" altLang="ja-JP" sz="2000" dirty="0">
                <a:latin typeface="HGP明朝B" panose="02020800000000000000" pitchFamily="18" charset="-128"/>
                <a:ea typeface="HGP明朝B" panose="02020800000000000000" pitchFamily="18" charset="-128"/>
              </a:rPr>
              <a:t>1%</a:t>
            </a:r>
            <a:r>
              <a:rPr kumimoji="1" lang="ja-JP" altLang="en-US" sz="2000" dirty="0">
                <a:latin typeface="HGP明朝B" panose="02020800000000000000" pitchFamily="18" charset="-128"/>
                <a:ea typeface="HGP明朝B" panose="02020800000000000000" pitchFamily="18" charset="-128"/>
              </a:rPr>
              <a:t>）</a:t>
            </a:r>
            <a:endParaRPr kumimoji="1" lang="en-US" altLang="ja-JP" sz="2000" dirty="0">
              <a:latin typeface="HGP明朝B" panose="02020800000000000000" pitchFamily="18" charset="-128"/>
              <a:ea typeface="HGP明朝B" panose="02020800000000000000" pitchFamily="18" charset="-128"/>
            </a:endParaRPr>
          </a:p>
          <a:p>
            <a:pPr marL="0" indent="0">
              <a:buNone/>
            </a:pPr>
            <a:endParaRPr kumimoji="1"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400" dirty="0">
                <a:latin typeface="HGP明朝B" panose="02020800000000000000" pitchFamily="18" charset="-128"/>
                <a:ea typeface="HGP明朝B" panose="02020800000000000000" pitchFamily="18" charset="-128"/>
              </a:rPr>
              <a:t>２．アジア太平洋地域</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　東日本区（</a:t>
            </a:r>
            <a:r>
              <a:rPr lang="en-US" altLang="ja-JP" sz="2000" dirty="0">
                <a:latin typeface="HGP明朝B" panose="02020800000000000000" pitchFamily="18" charset="-128"/>
                <a:ea typeface="HGP明朝B" panose="02020800000000000000" pitchFamily="18" charset="-128"/>
              </a:rPr>
              <a:t>794</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22%</a:t>
            </a: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(2)</a:t>
            </a:r>
            <a:r>
              <a:rPr lang="ja-JP" altLang="en-US" sz="2000" dirty="0">
                <a:latin typeface="HGP明朝B" panose="02020800000000000000" pitchFamily="18" charset="-128"/>
                <a:ea typeface="HGP明朝B" panose="02020800000000000000" pitchFamily="18" charset="-128"/>
              </a:rPr>
              <a:t>　西日本区（</a:t>
            </a:r>
            <a:r>
              <a:rPr lang="en-US" altLang="ja-JP" sz="2000" dirty="0">
                <a:latin typeface="HGP明朝B" panose="02020800000000000000" pitchFamily="18" charset="-128"/>
                <a:ea typeface="HGP明朝B" panose="02020800000000000000" pitchFamily="18" charset="-128"/>
              </a:rPr>
              <a:t>1,366</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39%</a:t>
            </a:r>
            <a:r>
              <a:rPr lang="ja-JP" altLang="en-US"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　</a:t>
            </a:r>
            <a:endParaRPr kumimoji="1" lang="en-US" altLang="ja-JP" sz="2000" dirty="0">
              <a:latin typeface="HGP明朝B" panose="02020800000000000000" pitchFamily="18" charset="-128"/>
              <a:ea typeface="HGP明朝B" panose="02020800000000000000" pitchFamily="18" charset="-128"/>
            </a:endParaRPr>
          </a:p>
          <a:p>
            <a:pPr marL="0" indent="0">
              <a:buNone/>
            </a:pPr>
            <a:r>
              <a:rPr lang="en-US" altLang="ja-JP" sz="2000" dirty="0">
                <a:latin typeface="HGP明朝B" panose="02020800000000000000" pitchFamily="18" charset="-128"/>
                <a:ea typeface="HGP明朝B" panose="02020800000000000000" pitchFamily="18" charset="-128"/>
              </a:rPr>
              <a:t>  (3)</a:t>
            </a:r>
            <a:r>
              <a:rPr lang="ja-JP" altLang="en-US" sz="2000" dirty="0">
                <a:latin typeface="HGP明朝B" panose="02020800000000000000" pitchFamily="18" charset="-128"/>
                <a:ea typeface="HGP明朝B" panose="02020800000000000000" pitchFamily="18" charset="-128"/>
              </a:rPr>
              <a:t>　台湾区（</a:t>
            </a:r>
            <a:r>
              <a:rPr lang="en-US" altLang="ja-JP" sz="2000" dirty="0">
                <a:latin typeface="HGP明朝B" panose="02020800000000000000" pitchFamily="18" charset="-128"/>
                <a:ea typeface="HGP明朝B" panose="02020800000000000000" pitchFamily="18" charset="-128"/>
              </a:rPr>
              <a:t>503</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14%</a:t>
            </a: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 (4)</a:t>
            </a:r>
            <a:r>
              <a:rPr lang="ja-JP" altLang="en-US" sz="2000" dirty="0">
                <a:latin typeface="HGP明朝B" panose="02020800000000000000" pitchFamily="18" charset="-128"/>
                <a:ea typeface="HGP明朝B" panose="02020800000000000000" pitchFamily="18" charset="-128"/>
              </a:rPr>
              <a:t>　東南アジア区（</a:t>
            </a:r>
            <a:r>
              <a:rPr lang="en-US" altLang="ja-JP" sz="2000" dirty="0">
                <a:latin typeface="HGP明朝B" panose="02020800000000000000" pitchFamily="18" charset="-128"/>
                <a:ea typeface="HGP明朝B" panose="02020800000000000000" pitchFamily="18" charset="-128"/>
              </a:rPr>
              <a:t>469</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13%</a:t>
            </a:r>
            <a:r>
              <a:rPr lang="ja-JP" altLang="en-US" sz="2000" dirty="0">
                <a:latin typeface="HGP明朝B" panose="02020800000000000000" pitchFamily="18" charset="-128"/>
                <a:ea typeface="HGP明朝B" panose="02020800000000000000" pitchFamily="18" charset="-128"/>
              </a:rPr>
              <a:t>）　</a:t>
            </a:r>
            <a:endParaRPr lang="en-US" altLang="ja-JP" sz="2000" dirty="0">
              <a:latin typeface="HGP明朝B" panose="02020800000000000000" pitchFamily="18" charset="-128"/>
              <a:ea typeface="HGP明朝B" panose="02020800000000000000" pitchFamily="18" charset="-128"/>
            </a:endParaRPr>
          </a:p>
          <a:p>
            <a:pPr marL="0" indent="0">
              <a:buNone/>
            </a:pPr>
            <a:r>
              <a:rPr kumimoji="1" lang="en-US" altLang="ja-JP" sz="2000" dirty="0">
                <a:latin typeface="HGP明朝B" panose="02020800000000000000" pitchFamily="18" charset="-128"/>
                <a:ea typeface="HGP明朝B" panose="02020800000000000000" pitchFamily="18" charset="-128"/>
              </a:rPr>
              <a:t>  (5)</a:t>
            </a:r>
            <a:r>
              <a:rPr kumimoji="1" lang="ja-JP" altLang="en-US" sz="2000" dirty="0">
                <a:latin typeface="HGP明朝B" panose="02020800000000000000" pitchFamily="18" charset="-128"/>
                <a:ea typeface="HGP明朝B" panose="02020800000000000000" pitchFamily="18" charset="-128"/>
              </a:rPr>
              <a:t>　スリランカ区（</a:t>
            </a:r>
            <a:r>
              <a:rPr kumimoji="1" lang="en-US" altLang="ja-JP" sz="2000" dirty="0">
                <a:latin typeface="HGP明朝B" panose="02020800000000000000" pitchFamily="18" charset="-128"/>
                <a:ea typeface="HGP明朝B" panose="02020800000000000000" pitchFamily="18" charset="-128"/>
              </a:rPr>
              <a:t>86</a:t>
            </a:r>
            <a:r>
              <a:rPr kumimoji="1" lang="ja-JP" altLang="en-US" sz="2000" dirty="0">
                <a:latin typeface="HGP明朝B" panose="02020800000000000000" pitchFamily="18" charset="-128"/>
                <a:ea typeface="HGP明朝B" panose="02020800000000000000" pitchFamily="18" charset="-128"/>
              </a:rPr>
              <a:t>人、</a:t>
            </a:r>
            <a:r>
              <a:rPr kumimoji="1" lang="en-US" altLang="ja-JP" sz="2000" dirty="0">
                <a:latin typeface="HGP明朝B" panose="02020800000000000000" pitchFamily="18" charset="-128"/>
                <a:ea typeface="HGP明朝B" panose="02020800000000000000" pitchFamily="18" charset="-128"/>
              </a:rPr>
              <a:t>3%</a:t>
            </a:r>
            <a:r>
              <a:rPr kumimoji="1" lang="ja-JP" altLang="en-US" sz="20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(6)</a:t>
            </a:r>
            <a:r>
              <a:rPr kumimoji="1" lang="ja-JP" altLang="en-US" sz="2000" dirty="0">
                <a:latin typeface="HGP明朝B" panose="02020800000000000000" pitchFamily="18" charset="-128"/>
                <a:ea typeface="HGP明朝B" panose="02020800000000000000" pitchFamily="18" charset="-128"/>
              </a:rPr>
              <a:t>　フィリピン区（</a:t>
            </a:r>
            <a:r>
              <a:rPr kumimoji="1" lang="en-US" altLang="ja-JP" sz="2000" dirty="0">
                <a:latin typeface="HGP明朝B" panose="02020800000000000000" pitchFamily="18" charset="-128"/>
                <a:ea typeface="HGP明朝B" panose="02020800000000000000" pitchFamily="18" charset="-128"/>
              </a:rPr>
              <a:t>184</a:t>
            </a:r>
            <a:r>
              <a:rPr kumimoji="1" lang="ja-JP" altLang="en-US" sz="2000" dirty="0">
                <a:latin typeface="HGP明朝B" panose="02020800000000000000" pitchFamily="18" charset="-128"/>
                <a:ea typeface="HGP明朝B" panose="02020800000000000000" pitchFamily="18" charset="-128"/>
              </a:rPr>
              <a:t>人、</a:t>
            </a:r>
            <a:r>
              <a:rPr kumimoji="1" lang="en-US" altLang="ja-JP" sz="2000" dirty="0">
                <a:latin typeface="HGP明朝B" panose="02020800000000000000" pitchFamily="18" charset="-128"/>
                <a:ea typeface="HGP明朝B" panose="02020800000000000000" pitchFamily="18" charset="-128"/>
              </a:rPr>
              <a:t>5%</a:t>
            </a:r>
            <a:r>
              <a:rPr kumimoji="1" lang="ja-JP" altLang="en-US" sz="2000" dirty="0">
                <a:latin typeface="HGP明朝B" panose="02020800000000000000" pitchFamily="18" charset="-128"/>
                <a:ea typeface="HGP明朝B" panose="02020800000000000000" pitchFamily="18" charset="-128"/>
              </a:rPr>
              <a:t>）</a:t>
            </a:r>
            <a:endParaRPr kumimoji="1" lang="en-US" altLang="ja-JP" sz="2000" dirty="0">
              <a:latin typeface="HGP明朝B" panose="02020800000000000000" pitchFamily="18" charset="-128"/>
              <a:ea typeface="HGP明朝B" panose="02020800000000000000" pitchFamily="18" charset="-128"/>
            </a:endParaRPr>
          </a:p>
          <a:p>
            <a:pPr marL="0" indent="0">
              <a:buNone/>
            </a:pPr>
            <a:r>
              <a:rPr lang="en-US" altLang="ja-JP" sz="2000" dirty="0">
                <a:latin typeface="HGP明朝B" panose="02020800000000000000" pitchFamily="18" charset="-128"/>
                <a:ea typeface="HGP明朝B" panose="02020800000000000000" pitchFamily="18" charset="-128"/>
              </a:rPr>
              <a:t>  (7)</a:t>
            </a:r>
            <a:r>
              <a:rPr lang="ja-JP" altLang="en-US" sz="2000" dirty="0">
                <a:latin typeface="HGP明朝B" panose="02020800000000000000" pitchFamily="18" charset="-128"/>
                <a:ea typeface="HGP明朝B" panose="02020800000000000000" pitchFamily="18" charset="-128"/>
              </a:rPr>
              <a:t>　オーストラリア区（</a:t>
            </a:r>
            <a:r>
              <a:rPr lang="en-US" altLang="ja-JP" sz="2000" dirty="0">
                <a:latin typeface="HGP明朝B" panose="02020800000000000000" pitchFamily="18" charset="-128"/>
                <a:ea typeface="HGP明朝B" panose="02020800000000000000" pitchFamily="18" charset="-128"/>
              </a:rPr>
              <a:t>149</a:t>
            </a:r>
            <a:r>
              <a:rPr lang="ja-JP" altLang="en-US" sz="2000" dirty="0">
                <a:latin typeface="HGP明朝B" panose="02020800000000000000" pitchFamily="18" charset="-128"/>
                <a:ea typeface="HGP明朝B" panose="02020800000000000000" pitchFamily="18" charset="-128"/>
              </a:rPr>
              <a:t>人、</a:t>
            </a:r>
            <a:r>
              <a:rPr lang="en-US" altLang="ja-JP" sz="2000" dirty="0">
                <a:latin typeface="HGP明朝B" panose="02020800000000000000" pitchFamily="18" charset="-128"/>
                <a:ea typeface="HGP明朝B" panose="02020800000000000000" pitchFamily="18" charset="-128"/>
              </a:rPr>
              <a:t>4%</a:t>
            </a:r>
            <a:r>
              <a:rPr lang="ja-JP" altLang="en-US" sz="2000" dirty="0">
                <a:latin typeface="HGP明朝B" panose="02020800000000000000" pitchFamily="18" charset="-128"/>
                <a:ea typeface="HGP明朝B" panose="02020800000000000000" pitchFamily="18" charset="-128"/>
              </a:rPr>
              <a:t>）</a:t>
            </a:r>
            <a:endParaRPr kumimoji="1" lang="ja-JP" altLang="en-US" sz="20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356688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D971F23-0A22-7134-6FCA-2F364B5729C9}"/>
              </a:ext>
            </a:extLst>
          </p:cNvPr>
          <p:cNvSpPr>
            <a:spLocks noGrp="1"/>
          </p:cNvSpPr>
          <p:nvPr>
            <p:ph idx="1"/>
          </p:nvPr>
        </p:nvSpPr>
        <p:spPr>
          <a:xfrm>
            <a:off x="838200" y="1436914"/>
            <a:ext cx="10515600" cy="4740049"/>
          </a:xfrm>
          <a:solidFill>
            <a:schemeClr val="accent1">
              <a:lumMod val="20000"/>
              <a:lumOff val="80000"/>
            </a:schemeClr>
          </a:solidFill>
        </p:spPr>
        <p:txBody>
          <a:bodyPr>
            <a:normAutofit fontScale="92500" lnSpcReduction="10000"/>
          </a:bodyPr>
          <a:lstStyle/>
          <a:p>
            <a:pPr marL="0" indent="0">
              <a:buNone/>
            </a:pPr>
            <a:r>
              <a:rPr lang="en-US" altLang="ja-JP" sz="2600" dirty="0">
                <a:latin typeface="HGP明朝B" panose="02020800000000000000" pitchFamily="18" charset="-128"/>
                <a:ea typeface="HGP明朝B" panose="02020800000000000000" pitchFamily="18" charset="-128"/>
              </a:rPr>
              <a:t>3.</a:t>
            </a:r>
            <a:r>
              <a:rPr lang="ja-JP" altLang="en-US" sz="2600" dirty="0">
                <a:latin typeface="HGP明朝B" panose="02020800000000000000" pitchFamily="18" charset="-128"/>
                <a:ea typeface="HGP明朝B" panose="02020800000000000000" pitchFamily="18" charset="-128"/>
              </a:rPr>
              <a:t>　東日本区（</a:t>
            </a:r>
            <a:r>
              <a:rPr lang="en-US" altLang="ja-JP" sz="2600" dirty="0">
                <a:latin typeface="HGP明朝B" panose="02020800000000000000" pitchFamily="18" charset="-128"/>
                <a:ea typeface="HGP明朝B" panose="02020800000000000000" pitchFamily="18" charset="-128"/>
              </a:rPr>
              <a:t>2022.1.1</a:t>
            </a:r>
            <a:r>
              <a:rPr lang="ja-JP" altLang="en-US" sz="2600" dirty="0">
                <a:latin typeface="HGP明朝B" panose="02020800000000000000" pitchFamily="18" charset="-128"/>
                <a:ea typeface="HGP明朝B" panose="02020800000000000000" pitchFamily="18" charset="-128"/>
              </a:rPr>
              <a:t>現在、</a:t>
            </a:r>
            <a:r>
              <a:rPr lang="en-US" altLang="ja-JP" sz="2600" dirty="0">
                <a:latin typeface="HGP明朝B" panose="02020800000000000000" pitchFamily="18" charset="-128"/>
                <a:ea typeface="HGP明朝B" panose="02020800000000000000" pitchFamily="18" charset="-128"/>
              </a:rPr>
              <a:t>58</a:t>
            </a:r>
            <a:r>
              <a:rPr lang="ja-JP" altLang="en-US" sz="2600" dirty="0">
                <a:latin typeface="HGP明朝B" panose="02020800000000000000" pitchFamily="18" charset="-128"/>
                <a:ea typeface="HGP明朝B" panose="02020800000000000000" pitchFamily="18" charset="-128"/>
              </a:rPr>
              <a:t>クラブ、</a:t>
            </a:r>
            <a:r>
              <a:rPr lang="en-US" altLang="ja-JP" sz="2600" dirty="0">
                <a:latin typeface="HGP明朝B" panose="02020800000000000000" pitchFamily="18" charset="-128"/>
                <a:ea typeface="HGP明朝B" panose="02020800000000000000" pitchFamily="18" charset="-128"/>
              </a:rPr>
              <a:t>794</a:t>
            </a:r>
            <a:r>
              <a:rPr lang="ja-JP" altLang="en-US" sz="2600" dirty="0">
                <a:latin typeface="HGP明朝B" panose="02020800000000000000" pitchFamily="18" charset="-128"/>
                <a:ea typeface="HGP明朝B" panose="02020800000000000000" pitchFamily="18" charset="-128"/>
              </a:rPr>
              <a:t>名）</a:t>
            </a:r>
            <a:endParaRPr lang="en-US" altLang="ja-JP" sz="26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(1)</a:t>
            </a:r>
            <a:r>
              <a:rPr lang="ja-JP" altLang="en-US" sz="2000" dirty="0">
                <a:latin typeface="HGP明朝B" panose="02020800000000000000" pitchFamily="18" charset="-128"/>
                <a:ea typeface="HGP明朝B" panose="02020800000000000000" pitchFamily="18" charset="-128"/>
              </a:rPr>
              <a:t>　北海道部（４クラブ。４６名）、　　  </a:t>
            </a:r>
            <a:r>
              <a:rPr lang="en-US" altLang="ja-JP" sz="2000" dirty="0">
                <a:latin typeface="HGP明朝B" panose="02020800000000000000" pitchFamily="18" charset="-128"/>
                <a:ea typeface="HGP明朝B" panose="02020800000000000000" pitchFamily="18" charset="-128"/>
              </a:rPr>
              <a:t>(2)</a:t>
            </a:r>
            <a:r>
              <a:rPr lang="ja-JP" altLang="en-US" sz="2000" dirty="0">
                <a:latin typeface="HGP明朝B" panose="02020800000000000000" pitchFamily="18" charset="-128"/>
                <a:ea typeface="HGP明朝B" panose="02020800000000000000" pitchFamily="18" charset="-128"/>
              </a:rPr>
              <a:t>　北東部（１０クラブ、１３３人）</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(3)</a:t>
            </a:r>
            <a:r>
              <a:rPr lang="ja-JP" altLang="en-US" sz="2000" dirty="0">
                <a:latin typeface="HGP明朝B" panose="02020800000000000000" pitchFamily="18" charset="-128"/>
                <a:ea typeface="HGP明朝B" panose="02020800000000000000" pitchFamily="18" charset="-128"/>
              </a:rPr>
              <a:t>　関東東部（１１クラブ、１３０人）、　  </a:t>
            </a:r>
            <a:r>
              <a:rPr lang="en-US" altLang="ja-JP" sz="2000" dirty="0">
                <a:latin typeface="HGP明朝B" panose="02020800000000000000" pitchFamily="18" charset="-128"/>
                <a:ea typeface="HGP明朝B" panose="02020800000000000000" pitchFamily="18" charset="-128"/>
              </a:rPr>
              <a:t>(4)</a:t>
            </a:r>
            <a:r>
              <a:rPr lang="ja-JP" altLang="en-US" sz="2000" dirty="0">
                <a:latin typeface="HGP明朝B" panose="02020800000000000000" pitchFamily="18" charset="-128"/>
                <a:ea typeface="HGP明朝B" panose="02020800000000000000" pitchFamily="18" charset="-128"/>
              </a:rPr>
              <a:t>　東新部（７クラブ、８１名）</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(5)</a:t>
            </a:r>
            <a:r>
              <a:rPr lang="ja-JP" altLang="en-US" sz="2000" dirty="0">
                <a:latin typeface="HGP明朝B" panose="02020800000000000000" pitchFamily="18" charset="-128"/>
                <a:ea typeface="HGP明朝B" panose="02020800000000000000" pitchFamily="18" charset="-128"/>
              </a:rPr>
              <a:t>　あずさ部（１０クラブ、１７１人）、　　  </a:t>
            </a:r>
            <a:r>
              <a:rPr lang="en-US" altLang="ja-JP" sz="2000" dirty="0">
                <a:latin typeface="HGP明朝B" panose="02020800000000000000" pitchFamily="18" charset="-128"/>
                <a:ea typeface="HGP明朝B" panose="02020800000000000000" pitchFamily="18" charset="-128"/>
              </a:rPr>
              <a:t>(6)  </a:t>
            </a:r>
            <a:r>
              <a:rPr lang="ja-JP" altLang="en-US" sz="2000" dirty="0">
                <a:latin typeface="HGP明朝B" panose="02020800000000000000" pitchFamily="18" charset="-128"/>
                <a:ea typeface="HGP明朝B" panose="02020800000000000000" pitchFamily="18" charset="-128"/>
              </a:rPr>
              <a:t>湘南・沖縄部（７クラブ、８３人）</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r>
              <a:rPr lang="en-US" altLang="ja-JP" sz="2000" dirty="0">
                <a:latin typeface="HGP明朝B" panose="02020800000000000000" pitchFamily="18" charset="-128"/>
                <a:ea typeface="HGP明朝B" panose="02020800000000000000" pitchFamily="18" charset="-128"/>
              </a:rPr>
              <a:t>(7)</a:t>
            </a:r>
            <a:r>
              <a:rPr lang="ja-JP" altLang="en-US" sz="2000" dirty="0">
                <a:latin typeface="HGP明朝B" panose="02020800000000000000" pitchFamily="18" charset="-128"/>
                <a:ea typeface="HGP明朝B" panose="02020800000000000000" pitchFamily="18" charset="-128"/>
              </a:rPr>
              <a:t>　富士山部（９クラブ、１５０人）</a:t>
            </a: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600" dirty="0">
                <a:latin typeface="HGP明朝B" panose="02020800000000000000" pitchFamily="18" charset="-128"/>
                <a:ea typeface="HGP明朝B" panose="02020800000000000000" pitchFamily="18" charset="-128"/>
              </a:rPr>
              <a:t>４．湘南・沖縄部（２０２２．１．１現在、７クラブ、８３人）</a:t>
            </a:r>
            <a:endParaRPr lang="en-US" altLang="ja-JP" sz="26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r>
              <a:rPr lang="en-US" altLang="ja-JP" sz="2400" dirty="0">
                <a:latin typeface="HGP明朝B" panose="02020800000000000000" pitchFamily="18" charset="-128"/>
                <a:ea typeface="HGP明朝B" panose="02020800000000000000" pitchFamily="18" charset="-128"/>
              </a:rPr>
              <a:t>(1)</a:t>
            </a:r>
            <a:r>
              <a:rPr lang="ja-JP" altLang="en-US" sz="2400" dirty="0">
                <a:latin typeface="HGP明朝B" panose="02020800000000000000" pitchFamily="18" charset="-128"/>
                <a:ea typeface="HGP明朝B" panose="02020800000000000000" pitchFamily="18" charset="-128"/>
              </a:rPr>
              <a:t>　横浜クラブ（</a:t>
            </a:r>
            <a:r>
              <a:rPr lang="en-US" altLang="ja-JP" sz="2400" dirty="0">
                <a:latin typeface="HGP明朝B" panose="02020800000000000000" pitchFamily="18" charset="-128"/>
                <a:ea typeface="HGP明朝B" panose="02020800000000000000" pitchFamily="18" charset="-128"/>
              </a:rPr>
              <a:t>12</a:t>
            </a:r>
            <a:r>
              <a:rPr lang="ja-JP" altLang="en-US" sz="2400" dirty="0">
                <a:latin typeface="HGP明朝B" panose="02020800000000000000" pitchFamily="18" charset="-128"/>
                <a:ea typeface="HGP明朝B" panose="02020800000000000000" pitchFamily="18" charset="-128"/>
              </a:rPr>
              <a:t>人）、　　　　 </a:t>
            </a:r>
            <a:r>
              <a:rPr lang="en-US" altLang="ja-JP" sz="2400" dirty="0">
                <a:latin typeface="HGP明朝B" panose="02020800000000000000" pitchFamily="18" charset="-128"/>
                <a:ea typeface="HGP明朝B" panose="02020800000000000000" pitchFamily="18" charset="-128"/>
              </a:rPr>
              <a:t>(2)</a:t>
            </a:r>
            <a:r>
              <a:rPr lang="ja-JP" altLang="en-US" sz="2400" dirty="0">
                <a:latin typeface="HGP明朝B" panose="02020800000000000000" pitchFamily="18" charset="-128"/>
                <a:ea typeface="HGP明朝B" panose="02020800000000000000" pitchFamily="18" charset="-128"/>
              </a:rPr>
              <a:t>　鎌倉クラブ（１１人）</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r>
              <a:rPr lang="en-US" altLang="ja-JP" sz="2400" dirty="0">
                <a:latin typeface="HGP明朝B" panose="02020800000000000000" pitchFamily="18" charset="-128"/>
                <a:ea typeface="HGP明朝B" panose="02020800000000000000" pitchFamily="18" charset="-128"/>
              </a:rPr>
              <a:t>(3)</a:t>
            </a:r>
            <a:r>
              <a:rPr lang="ja-JP" altLang="en-US" sz="2400" dirty="0">
                <a:latin typeface="HGP明朝B" panose="02020800000000000000" pitchFamily="18" charset="-128"/>
                <a:ea typeface="HGP明朝B" panose="02020800000000000000" pitchFamily="18" charset="-128"/>
              </a:rPr>
              <a:t>　横浜とつかクラブ（１１人）、　</a:t>
            </a:r>
            <a:r>
              <a:rPr lang="en-US" altLang="ja-JP" sz="2400" dirty="0">
                <a:latin typeface="HGP明朝B" panose="02020800000000000000" pitchFamily="18" charset="-128"/>
                <a:ea typeface="HGP明朝B" panose="02020800000000000000" pitchFamily="18" charset="-128"/>
              </a:rPr>
              <a:t>(4)</a:t>
            </a:r>
            <a:r>
              <a:rPr lang="ja-JP" altLang="en-US" sz="2400" dirty="0">
                <a:latin typeface="HGP明朝B" panose="02020800000000000000" pitchFamily="18" charset="-128"/>
                <a:ea typeface="HGP明朝B" panose="02020800000000000000" pitchFamily="18" charset="-128"/>
              </a:rPr>
              <a:t>　厚木クラブ（１１人）</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r>
              <a:rPr lang="en-US" altLang="ja-JP" sz="2400" dirty="0">
                <a:latin typeface="HGP明朝B" panose="02020800000000000000" pitchFamily="18" charset="-128"/>
                <a:ea typeface="HGP明朝B" panose="02020800000000000000" pitchFamily="18" charset="-128"/>
              </a:rPr>
              <a:t>(5)</a:t>
            </a:r>
            <a:r>
              <a:rPr lang="ja-JP" altLang="en-US" sz="2400" dirty="0">
                <a:latin typeface="HGP明朝B" panose="02020800000000000000" pitchFamily="18" charset="-128"/>
                <a:ea typeface="HGP明朝B" panose="02020800000000000000" pitchFamily="18" charset="-128"/>
              </a:rPr>
              <a:t>　金沢八景クラブ（１１人）、　　</a:t>
            </a:r>
            <a:r>
              <a:rPr lang="en-US" altLang="ja-JP" sz="2400" dirty="0">
                <a:latin typeface="HGP明朝B" panose="02020800000000000000" pitchFamily="18" charset="-128"/>
                <a:ea typeface="HGP明朝B" panose="02020800000000000000" pitchFamily="18" charset="-128"/>
              </a:rPr>
              <a:t>(6)</a:t>
            </a:r>
            <a:r>
              <a:rPr lang="ja-JP" altLang="en-US" sz="2400" dirty="0">
                <a:latin typeface="HGP明朝B" panose="02020800000000000000" pitchFamily="18" charset="-128"/>
                <a:ea typeface="HGP明朝B" panose="02020800000000000000" pitchFamily="18" charset="-128"/>
              </a:rPr>
              <a:t>　横浜つづきクラブ（１６人）</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r>
              <a:rPr lang="en-US" altLang="ja-JP" sz="2400" dirty="0">
                <a:latin typeface="HGP明朝B" panose="02020800000000000000" pitchFamily="18" charset="-128"/>
                <a:ea typeface="HGP明朝B" panose="02020800000000000000" pitchFamily="18" charset="-128"/>
              </a:rPr>
              <a:t>(7)</a:t>
            </a:r>
            <a:r>
              <a:rPr lang="ja-JP" altLang="en-US" sz="2400" dirty="0">
                <a:latin typeface="HGP明朝B" panose="02020800000000000000" pitchFamily="18" charset="-128"/>
                <a:ea typeface="HGP明朝B" panose="02020800000000000000" pitchFamily="18" charset="-128"/>
              </a:rPr>
              <a:t>　横浜つるみクラブ（</a:t>
            </a:r>
            <a:r>
              <a:rPr lang="en-US" altLang="ja-JP" sz="2400" dirty="0">
                <a:latin typeface="HGP明朝B" panose="02020800000000000000" pitchFamily="18" charset="-128"/>
                <a:ea typeface="HGP明朝B" panose="02020800000000000000" pitchFamily="18" charset="-128"/>
              </a:rPr>
              <a:t>11</a:t>
            </a:r>
            <a:r>
              <a:rPr lang="ja-JP" altLang="en-US" sz="2400" dirty="0">
                <a:latin typeface="HGP明朝B" panose="02020800000000000000" pitchFamily="18" charset="-128"/>
                <a:ea typeface="HGP明朝B" panose="02020800000000000000" pitchFamily="18" charset="-128"/>
              </a:rPr>
              <a:t>人）</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a:t>
            </a:r>
            <a:endParaRPr lang="en-US" altLang="ja-JP" sz="2000" dirty="0">
              <a:latin typeface="HGP明朝B" panose="02020800000000000000" pitchFamily="18" charset="-128"/>
              <a:ea typeface="HGP明朝B" panose="02020800000000000000" pitchFamily="18" charset="-128"/>
            </a:endParaRPr>
          </a:p>
        </p:txBody>
      </p:sp>
      <p:sp>
        <p:nvSpPr>
          <p:cNvPr id="4" name="タイトル 1">
            <a:extLst>
              <a:ext uri="{FF2B5EF4-FFF2-40B4-BE49-F238E27FC236}">
                <a16:creationId xmlns:a16="http://schemas.microsoft.com/office/drawing/2014/main" id="{ABF1D80B-C7AF-AC9E-41D0-3E44CADEDC10}"/>
              </a:ext>
            </a:extLst>
          </p:cNvPr>
          <p:cNvSpPr>
            <a:spLocks noGrp="1"/>
          </p:cNvSpPr>
          <p:nvPr>
            <p:ph type="title"/>
          </p:nvPr>
        </p:nvSpPr>
        <p:spPr>
          <a:xfrm>
            <a:off x="838200" y="459014"/>
            <a:ext cx="10515600" cy="977900"/>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７</a:t>
            </a:r>
            <a:r>
              <a:rPr kumimoji="1" lang="ja-JP" altLang="en-US" sz="3200" dirty="0">
                <a:latin typeface="HGP明朝B" panose="02020800000000000000" pitchFamily="18" charset="-128"/>
                <a:ea typeface="HGP明朝B" panose="02020800000000000000" pitchFamily="18" charset="-128"/>
              </a:rPr>
              <a:t>．ワイズメンズクラブ の現状</a:t>
            </a:r>
          </a:p>
        </p:txBody>
      </p:sp>
    </p:spTree>
    <p:extLst>
      <p:ext uri="{BB962C8B-B14F-4D97-AF65-F5344CB8AC3E}">
        <p14:creationId xmlns:p14="http://schemas.microsoft.com/office/powerpoint/2010/main" val="14055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0FF8E1-B593-A787-2313-733513DE2D7B}"/>
              </a:ext>
            </a:extLst>
          </p:cNvPr>
          <p:cNvSpPr>
            <a:spLocks noGrp="1"/>
          </p:cNvSpPr>
          <p:nvPr>
            <p:ph type="title"/>
          </p:nvPr>
        </p:nvSpPr>
        <p:spPr>
          <a:xfrm>
            <a:off x="838200" y="186612"/>
            <a:ext cx="10515600" cy="951723"/>
          </a:xfrm>
          <a:solidFill>
            <a:schemeClr val="accent2">
              <a:lumMod val="40000"/>
              <a:lumOff val="60000"/>
            </a:schemeClr>
          </a:solidFill>
        </p:spPr>
        <p:txBody>
          <a:bodyPr>
            <a:normAutofit/>
          </a:bodyPr>
          <a:lstStyle/>
          <a:p>
            <a:pPr algn="ctr"/>
            <a:r>
              <a:rPr lang="ja-JP" altLang="en-US" sz="3200" dirty="0">
                <a:latin typeface="HGP明朝B" panose="02020800000000000000" pitchFamily="18" charset="-128"/>
                <a:ea typeface="HGP明朝B" panose="02020800000000000000" pitchFamily="18" charset="-128"/>
              </a:rPr>
              <a:t>８</a:t>
            </a:r>
            <a:r>
              <a:rPr kumimoji="1" lang="ja-JP" altLang="en-US" sz="3200" dirty="0">
                <a:latin typeface="HGP明朝B" panose="02020800000000000000" pitchFamily="18" charset="-128"/>
                <a:ea typeface="HGP明朝B" panose="02020800000000000000" pitchFamily="18" charset="-128"/>
              </a:rPr>
              <a:t>．ワイズメンズクラブの組織</a:t>
            </a:r>
          </a:p>
        </p:txBody>
      </p:sp>
      <p:sp>
        <p:nvSpPr>
          <p:cNvPr id="3" name="コンテンツ プレースホルダー 2">
            <a:extLst>
              <a:ext uri="{FF2B5EF4-FFF2-40B4-BE49-F238E27FC236}">
                <a16:creationId xmlns:a16="http://schemas.microsoft.com/office/drawing/2014/main" id="{214BDCD3-E327-8469-B1DF-BEA31569736B}"/>
              </a:ext>
            </a:extLst>
          </p:cNvPr>
          <p:cNvSpPr>
            <a:spLocks noGrp="1"/>
          </p:cNvSpPr>
          <p:nvPr>
            <p:ph idx="1"/>
          </p:nvPr>
        </p:nvSpPr>
        <p:spPr>
          <a:xfrm>
            <a:off x="838200" y="1138335"/>
            <a:ext cx="10515600" cy="5399099"/>
          </a:xfrm>
          <a:solidFill>
            <a:schemeClr val="accent1">
              <a:lumMod val="20000"/>
              <a:lumOff val="80000"/>
            </a:schemeClr>
          </a:solidFill>
        </p:spPr>
        <p:txBody>
          <a:bodyPr>
            <a:normAutofit lnSpcReduction="10000"/>
          </a:bodyPr>
          <a:lstStyle/>
          <a:p>
            <a:pPr marL="0" indent="0">
              <a:buNone/>
            </a:pPr>
            <a:r>
              <a:rPr kumimoji="1" lang="ja-JP" altLang="en-US" sz="2400" dirty="0">
                <a:latin typeface="HGP明朝B" panose="02020800000000000000" pitchFamily="18" charset="-128"/>
                <a:ea typeface="HGP明朝B" panose="02020800000000000000" pitchFamily="18" charset="-128"/>
              </a:rPr>
              <a:t>１．国際組織　</a:t>
            </a:r>
            <a:endParaRPr kumimoji="1"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＊国際会長ーエリア会長ー区理事ー部長ークラブ会長　　</a:t>
            </a:r>
            <a:r>
              <a:rPr lang="en-US" altLang="ja-JP" sz="2000" dirty="0">
                <a:latin typeface="HGP明朝B" panose="02020800000000000000" pitchFamily="18" charset="-128"/>
                <a:ea typeface="HGP明朝B" panose="02020800000000000000" pitchFamily="18" charset="-128"/>
              </a:rPr>
              <a:t>【</a:t>
            </a:r>
            <a:r>
              <a:rPr lang="ja-JP" altLang="en-US" sz="2000" dirty="0">
                <a:latin typeface="HGP明朝B" panose="02020800000000000000" pitchFamily="18" charset="-128"/>
                <a:ea typeface="HGP明朝B" panose="02020800000000000000" pitchFamily="18" charset="-128"/>
              </a:rPr>
              <a:t>立法</a:t>
            </a:r>
            <a:r>
              <a:rPr lang="en-US" altLang="ja-JP" sz="2000" dirty="0">
                <a:latin typeface="HGP明朝B" panose="02020800000000000000" pitchFamily="18" charset="-128"/>
                <a:ea typeface="HGP明朝B" panose="02020800000000000000" pitchFamily="18" charset="-128"/>
              </a:rPr>
              <a:t>】</a:t>
            </a:r>
            <a:r>
              <a:rPr lang="ja-JP" altLang="en-US" sz="2000" dirty="0">
                <a:latin typeface="HGP明朝B" panose="02020800000000000000" pitchFamily="18" charset="-128"/>
                <a:ea typeface="HGP明朝B" panose="02020800000000000000" pitchFamily="18" charset="-128"/>
              </a:rPr>
              <a:t>国際会議</a:t>
            </a:r>
            <a:endParaRPr lang="en-US" altLang="ja-JP" sz="20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a:t>
            </a:r>
            <a:r>
              <a:rPr kumimoji="1" lang="ja-JP" altLang="en-US" sz="1200" dirty="0">
                <a:latin typeface="HGP明朝B" panose="02020800000000000000" pitchFamily="18" charset="-128"/>
                <a:ea typeface="HGP明朝B" panose="02020800000000000000" pitchFamily="18" charset="-128"/>
              </a:rPr>
              <a:t>ウルリック・ラウリドセン</a:t>
            </a:r>
            <a:r>
              <a:rPr kumimoji="1" lang="ja-JP" altLang="en-US" sz="2000" dirty="0">
                <a:latin typeface="HGP明朝B" panose="02020800000000000000" pitchFamily="18" charset="-128"/>
                <a:ea typeface="HGP明朝B" panose="02020800000000000000" pitchFamily="18" charset="-128"/>
              </a:rPr>
              <a:t>　</a:t>
            </a:r>
            <a:r>
              <a:rPr kumimoji="1" lang="ja-JP" altLang="en-US" sz="1200" dirty="0">
                <a:latin typeface="HGP明朝B" panose="02020800000000000000" pitchFamily="18" charset="-128"/>
                <a:ea typeface="HGP明朝B" panose="02020800000000000000" pitchFamily="18" charset="-128"/>
              </a:rPr>
              <a:t>チェ・チ・ミン</a:t>
            </a:r>
            <a:r>
              <a:rPr kumimoji="1" lang="en-US" altLang="ja-JP" sz="1200" dirty="0">
                <a:latin typeface="HGP明朝B" panose="02020800000000000000" pitchFamily="18" charset="-128"/>
                <a:ea typeface="HGP明朝B" panose="02020800000000000000" pitchFamily="18" charset="-128"/>
              </a:rPr>
              <a:t>(TWA)</a:t>
            </a:r>
            <a:r>
              <a:rPr kumimoji="1" lang="en-US" altLang="ja-JP" sz="1100" dirty="0">
                <a:latin typeface="HGP明朝B" panose="02020800000000000000" pitchFamily="18" charset="-128"/>
                <a:ea typeface="HGP明朝B" panose="02020800000000000000" pitchFamily="18" charset="-128"/>
              </a:rPr>
              <a:t>    </a:t>
            </a:r>
            <a:r>
              <a:rPr kumimoji="1" lang="ja-JP" altLang="en-US" sz="1100" dirty="0">
                <a:latin typeface="HGP明朝B" panose="02020800000000000000" pitchFamily="18" charset="-128"/>
                <a:ea typeface="HGP明朝B" panose="02020800000000000000" pitchFamily="18" charset="-128"/>
              </a:rPr>
              <a:t>　　　　　　　　　　　　　　　　　　　　　　　　　　　　　　　　　</a:t>
            </a:r>
            <a:r>
              <a:rPr kumimoji="1" lang="en-US" altLang="ja-JP"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行政</a:t>
            </a:r>
            <a:r>
              <a:rPr kumimoji="1" lang="en-US" altLang="ja-JP"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執行役員会</a:t>
            </a: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1200" dirty="0">
                <a:latin typeface="HGP明朝B" panose="02020800000000000000" pitchFamily="18" charset="-128"/>
                <a:ea typeface="HGP明朝B" panose="02020800000000000000" pitchFamily="18" charset="-128"/>
              </a:rPr>
              <a:t>　　　　　（</a:t>
            </a:r>
            <a:r>
              <a:rPr lang="en-US" altLang="ja-JP" sz="1200" dirty="0">
                <a:latin typeface="HGP明朝B" panose="02020800000000000000" pitchFamily="18" charset="-128"/>
                <a:ea typeface="HGP明朝B" panose="02020800000000000000" pitchFamily="18" charset="-128"/>
              </a:rPr>
              <a:t>DM</a:t>
            </a:r>
            <a:r>
              <a:rPr lang="ja-JP" altLang="en-US" sz="1200" dirty="0">
                <a:latin typeface="HGP明朝B" panose="02020800000000000000" pitchFamily="18" charset="-128"/>
                <a:ea typeface="HGP明朝B" panose="02020800000000000000" pitchFamily="18" charset="-128"/>
              </a:rPr>
              <a:t>）</a:t>
            </a:r>
            <a:endParaRPr lang="en-US" altLang="ja-JP" sz="12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２</a:t>
            </a:r>
            <a:r>
              <a:rPr kumimoji="1" lang="ja-JP" altLang="en-US" sz="2400" dirty="0">
                <a:latin typeface="HGP明朝B" panose="02020800000000000000" pitchFamily="18" charset="-128"/>
                <a:ea typeface="HGP明朝B" panose="02020800000000000000" pitchFamily="18" charset="-128"/>
              </a:rPr>
              <a:t>．東日本区</a:t>
            </a:r>
            <a:endParaRPr kumimoji="1" lang="en-US" altLang="ja-JP" sz="2400" dirty="0">
              <a:latin typeface="HGP明朝B" panose="02020800000000000000" pitchFamily="18" charset="-128"/>
              <a:ea typeface="HGP明朝B" panose="02020800000000000000" pitchFamily="18" charset="-128"/>
            </a:endParaRPr>
          </a:p>
          <a:p>
            <a:pPr marL="0" indent="0">
              <a:buNone/>
            </a:pPr>
            <a:r>
              <a:rPr kumimoji="1" lang="ja-JP" altLang="en-US" sz="2000" dirty="0">
                <a:latin typeface="HGP明朝B" panose="02020800000000000000" pitchFamily="18" charset="-128"/>
                <a:ea typeface="HGP明朝B" panose="02020800000000000000" pitchFamily="18" charset="-128"/>
              </a:rPr>
              <a:t>　＊区理事ーー部長ー－クラブ会長ー－会員　　　　　　　　　</a:t>
            </a:r>
            <a:r>
              <a:rPr kumimoji="1" lang="en-US" altLang="ja-JP"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立法</a:t>
            </a:r>
            <a:r>
              <a:rPr kumimoji="1" lang="en-US" altLang="ja-JP" sz="2000" dirty="0">
                <a:latin typeface="HGP明朝B" panose="02020800000000000000" pitchFamily="18" charset="-128"/>
                <a:ea typeface="HGP明朝B" panose="02020800000000000000" pitchFamily="18" charset="-128"/>
              </a:rPr>
              <a:t>】</a:t>
            </a:r>
            <a:r>
              <a:rPr kumimoji="1" lang="ja-JP" altLang="en-US" sz="2000" dirty="0">
                <a:latin typeface="HGP明朝B" panose="02020800000000000000" pitchFamily="18" charset="-128"/>
                <a:ea typeface="HGP明朝B" panose="02020800000000000000" pitchFamily="18" charset="-128"/>
              </a:rPr>
              <a:t>　区代議員会　　部評議会</a:t>
            </a:r>
            <a:endParaRPr kumimoji="1" lang="en-US" altLang="ja-JP" sz="20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　　</a:t>
            </a:r>
            <a:r>
              <a:rPr lang="ja-JP" altLang="en-US" sz="1200" dirty="0">
                <a:latin typeface="HGP明朝B" panose="02020800000000000000" pitchFamily="18" charset="-128"/>
                <a:ea typeface="HGP明朝B" panose="02020800000000000000" pitchFamily="18" charset="-128"/>
              </a:rPr>
              <a:t>佐藤重良（甲府</a:t>
            </a:r>
            <a:r>
              <a:rPr lang="en-US" altLang="ja-JP" sz="1200" dirty="0">
                <a:latin typeface="HGP明朝B" panose="02020800000000000000" pitchFamily="18" charset="-128"/>
                <a:ea typeface="HGP明朝B" panose="02020800000000000000" pitchFamily="18" charset="-128"/>
              </a:rPr>
              <a:t>21</a:t>
            </a:r>
            <a:r>
              <a:rPr lang="ja-JP" altLang="en-US" sz="1200" dirty="0">
                <a:latin typeface="HGP明朝B" panose="02020800000000000000" pitchFamily="18" charset="-128"/>
                <a:ea typeface="HGP明朝B" panose="02020800000000000000" pitchFamily="18" charset="-128"/>
              </a:rPr>
              <a:t>） 小松仲史（厚木）　　　　　　　　　　　　　　　　　　　　　　　　　　　　　　　　　　　</a:t>
            </a:r>
            <a:r>
              <a:rPr lang="en-US" altLang="ja-JP" sz="2000" dirty="0">
                <a:latin typeface="HGP明朝B" panose="02020800000000000000" pitchFamily="18" charset="-128"/>
                <a:ea typeface="HGP明朝B" panose="02020800000000000000" pitchFamily="18" charset="-128"/>
              </a:rPr>
              <a:t>【</a:t>
            </a:r>
            <a:r>
              <a:rPr lang="ja-JP" altLang="en-US" sz="2000" dirty="0">
                <a:latin typeface="HGP明朝B" panose="02020800000000000000" pitchFamily="18" charset="-128"/>
                <a:ea typeface="HGP明朝B" panose="02020800000000000000" pitchFamily="18" charset="-128"/>
              </a:rPr>
              <a:t>行政</a:t>
            </a:r>
            <a:r>
              <a:rPr lang="en-US" altLang="ja-JP" sz="2000" dirty="0">
                <a:latin typeface="HGP明朝B" panose="02020800000000000000" pitchFamily="18" charset="-128"/>
                <a:ea typeface="HGP明朝B" panose="02020800000000000000" pitchFamily="18" charset="-128"/>
              </a:rPr>
              <a:t>】</a:t>
            </a:r>
            <a:r>
              <a:rPr lang="ja-JP" altLang="en-US" sz="2000" dirty="0">
                <a:latin typeface="HGP明朝B" panose="02020800000000000000" pitchFamily="18" charset="-128"/>
                <a:ea typeface="HGP明朝B" panose="02020800000000000000" pitchFamily="18" charset="-128"/>
              </a:rPr>
              <a:t>　区役員会　　　　部役員会</a:t>
            </a: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３．トロイカ体制</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＊現理事・直前理事・次期理事によるトロイカ方式のガバナンス（部長、会長も同様）。</a:t>
            </a: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000" dirty="0">
              <a:latin typeface="HGP明朝B" panose="02020800000000000000" pitchFamily="18" charset="-128"/>
              <a:ea typeface="HGP明朝B" panose="02020800000000000000" pitchFamily="18" charset="-128"/>
            </a:endParaRPr>
          </a:p>
          <a:p>
            <a:pPr marL="0" indent="0">
              <a:buNone/>
            </a:pPr>
            <a:r>
              <a:rPr lang="ja-JP" altLang="en-US" sz="2400" dirty="0">
                <a:latin typeface="HGP明朝B" panose="02020800000000000000" pitchFamily="18" charset="-128"/>
                <a:ea typeface="HGP明朝B" panose="02020800000000000000" pitchFamily="18" charset="-128"/>
              </a:rPr>
              <a:t>４．東日本区の法人化</a:t>
            </a:r>
            <a:endParaRPr lang="en-US" altLang="ja-JP" sz="2400" dirty="0">
              <a:latin typeface="HGP明朝B" panose="02020800000000000000" pitchFamily="18" charset="-128"/>
              <a:ea typeface="HGP明朝B" panose="02020800000000000000" pitchFamily="18" charset="-128"/>
            </a:endParaRPr>
          </a:p>
          <a:p>
            <a:pPr marL="0" indent="0">
              <a:buNone/>
            </a:pPr>
            <a:r>
              <a:rPr lang="ja-JP" altLang="en-US" sz="2000" dirty="0">
                <a:latin typeface="HGP明朝B" panose="02020800000000000000" pitchFamily="18" charset="-128"/>
                <a:ea typeface="HGP明朝B" panose="02020800000000000000" pitchFamily="18" charset="-128"/>
              </a:rPr>
              <a:t>　＊２０２１年６月、「一般社団法人」設立。</a:t>
            </a: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000" dirty="0">
              <a:latin typeface="HGP明朝B" panose="02020800000000000000" pitchFamily="18" charset="-128"/>
              <a:ea typeface="HGP明朝B" panose="02020800000000000000" pitchFamily="18" charset="-128"/>
            </a:endParaRPr>
          </a:p>
          <a:p>
            <a:pPr marL="0" indent="0">
              <a:buNone/>
            </a:pPr>
            <a:endParaRPr lang="en-US" altLang="ja-JP" sz="2400" dirty="0">
              <a:latin typeface="HGP明朝B" panose="02020800000000000000" pitchFamily="18" charset="-128"/>
              <a:ea typeface="HGP明朝B" panose="02020800000000000000" pitchFamily="18" charset="-128"/>
            </a:endParaRPr>
          </a:p>
          <a:p>
            <a:pPr marL="0" indent="0">
              <a:buNone/>
            </a:pPr>
            <a:endParaRPr kumimoji="1" lang="ja-JP" altLang="en-US" sz="2400" dirty="0">
              <a:latin typeface="HGP明朝B" panose="02020800000000000000" pitchFamily="18" charset="-128"/>
              <a:ea typeface="HGP明朝B" panose="02020800000000000000" pitchFamily="18" charset="-128"/>
            </a:endParaRPr>
          </a:p>
        </p:txBody>
      </p:sp>
    </p:spTree>
    <p:extLst>
      <p:ext uri="{BB962C8B-B14F-4D97-AF65-F5344CB8AC3E}">
        <p14:creationId xmlns:p14="http://schemas.microsoft.com/office/powerpoint/2010/main" val="15900241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1070</TotalTime>
  <Words>3842</Words>
  <Application>Microsoft Office PowerPoint</Application>
  <PresentationFormat>ワイド画面</PresentationFormat>
  <Paragraphs>267</Paragraphs>
  <Slides>21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21</vt:i4>
      </vt:variant>
    </vt:vector>
  </HeadingPairs>
  <TitlesOfParts>
    <vt:vector size="28" baseType="lpstr">
      <vt:lpstr>HGP明朝B</vt:lpstr>
      <vt:lpstr>HGS明朝B</vt:lpstr>
      <vt:lpstr>游ゴシック</vt:lpstr>
      <vt:lpstr>游ゴシック Light</vt:lpstr>
      <vt:lpstr>Arial</vt:lpstr>
      <vt:lpstr>Wingdings</vt:lpstr>
      <vt:lpstr>Office テーマ</vt:lpstr>
      <vt:lpstr>「YMCAとワイズに見る使命と意義」 </vt:lpstr>
      <vt:lpstr>１．ワイズメンの条件と「ワイズ」のモットー・綱領・目的 </vt:lpstr>
      <vt:lpstr>２．「ワイズ」の使命</vt:lpstr>
      <vt:lpstr>３．「ワイズ」の特質</vt:lpstr>
      <vt:lpstr>４．「ワイズ」の誕生</vt:lpstr>
      <vt:lpstr>５．日本のワイズメンズクラブ</vt:lpstr>
      <vt:lpstr>６．ワイズメンズクラブ の現状</vt:lpstr>
      <vt:lpstr>７．ワイズメンズクラブ の現状</vt:lpstr>
      <vt:lpstr>８．ワイズメンズクラブの組織</vt:lpstr>
      <vt:lpstr>９．ワイズメンズクラブの活動</vt:lpstr>
      <vt:lpstr>１０．ワイズメンズクラブの活動</vt:lpstr>
      <vt:lpstr>１１．YMCAの誕生と使命</vt:lpstr>
      <vt:lpstr>１２．YMCAの誕生と使命</vt:lpstr>
      <vt:lpstr>１３．YMCAの誕生と使命</vt:lpstr>
      <vt:lpstr>１４．YMCAの現状（世界）</vt:lpstr>
      <vt:lpstr>１５．YMCAの歴史と現状（日本）</vt:lpstr>
      <vt:lpstr>１６．YMCAの歴史と現状（日本）</vt:lpstr>
      <vt:lpstr>１７．横浜YMCAの現況</vt:lpstr>
      <vt:lpstr>１８．横浜YMCAの現況</vt:lpstr>
      <vt:lpstr>PowerPoint プレゼンテーション</vt:lpstr>
      <vt:lpstr>２０．YWCA、ボーイスカウト、ガールスカウト</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ワイズとYMCAの豆知識 </dc:title>
  <dc:creator>鈴木 茂</dc:creator>
  <cp:lastModifiedBy>健一郎 古賀</cp:lastModifiedBy>
  <cp:revision>56</cp:revision>
  <dcterms:created xsi:type="dcterms:W3CDTF">2023-03-07T12:59:18Z</dcterms:created>
  <dcterms:modified xsi:type="dcterms:W3CDTF">2023-08-24T02:42:27Z</dcterms:modified>
</cp:coreProperties>
</file>